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tiff" ContentType="image/tiff"/>
  <Default Extension="rels" ContentType="application/vnd.openxmlformats-package.relationships+xml"/>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6"/>
  </p:notesMasterIdLst>
  <p:sldIdLst>
    <p:sldId id="381" r:id="rId2"/>
    <p:sldId id="418" r:id="rId3"/>
    <p:sldId id="382" r:id="rId4"/>
    <p:sldId id="383" r:id="rId5"/>
    <p:sldId id="385" r:id="rId6"/>
    <p:sldId id="420" r:id="rId7"/>
    <p:sldId id="419" r:id="rId8"/>
    <p:sldId id="414" r:id="rId9"/>
    <p:sldId id="415" r:id="rId10"/>
    <p:sldId id="412" r:id="rId11"/>
    <p:sldId id="394" r:id="rId12"/>
    <p:sldId id="388" r:id="rId13"/>
    <p:sldId id="417" r:id="rId14"/>
    <p:sldId id="409" r:id="rId15"/>
    <p:sldId id="416" r:id="rId16"/>
    <p:sldId id="402" r:id="rId17"/>
    <p:sldId id="404" r:id="rId18"/>
    <p:sldId id="410" r:id="rId19"/>
    <p:sldId id="390" r:id="rId20"/>
    <p:sldId id="408" r:id="rId21"/>
    <p:sldId id="389" r:id="rId22"/>
    <p:sldId id="413" r:id="rId23"/>
    <p:sldId id="405" r:id="rId24"/>
    <p:sldId id="386" r:id="rId25"/>
    <p:sldId id="387" r:id="rId26"/>
    <p:sldId id="392" r:id="rId27"/>
    <p:sldId id="401" r:id="rId28"/>
    <p:sldId id="421" r:id="rId29"/>
    <p:sldId id="400" r:id="rId30"/>
    <p:sldId id="422" r:id="rId31"/>
    <p:sldId id="407" r:id="rId32"/>
    <p:sldId id="406" r:id="rId33"/>
    <p:sldId id="393" r:id="rId34"/>
    <p:sldId id="403" r:id="rId3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D0466F6-57E1-4354-BFA3-6AA3B0692106}">
          <p14:sldIdLst>
            <p14:sldId id="381"/>
            <p14:sldId id="418"/>
            <p14:sldId id="382"/>
            <p14:sldId id="383"/>
            <p14:sldId id="385"/>
            <p14:sldId id="420"/>
            <p14:sldId id="419"/>
            <p14:sldId id="414"/>
            <p14:sldId id="415"/>
            <p14:sldId id="412"/>
            <p14:sldId id="394"/>
            <p14:sldId id="388"/>
            <p14:sldId id="417"/>
            <p14:sldId id="409"/>
            <p14:sldId id="416"/>
            <p14:sldId id="402"/>
            <p14:sldId id="404"/>
            <p14:sldId id="410"/>
            <p14:sldId id="390"/>
            <p14:sldId id="408"/>
            <p14:sldId id="389"/>
            <p14:sldId id="413"/>
            <p14:sldId id="405"/>
            <p14:sldId id="386"/>
            <p14:sldId id="387"/>
            <p14:sldId id="392"/>
            <p14:sldId id="401"/>
            <p14:sldId id="421"/>
            <p14:sldId id="400"/>
            <p14:sldId id="422"/>
            <p14:sldId id="407"/>
            <p14:sldId id="406"/>
            <p14:sldId id="393"/>
            <p14:sldId id="403"/>
          </p14:sldIdLst>
        </p14:section>
      </p14:sectionLst>
    </p:ext>
    <p:ext uri="{EFAFB233-063F-42B5-8137-9DF3F51BA10A}">
      <p15:sld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001" autoAdjust="0"/>
    <p:restoredTop sz="94660"/>
  </p:normalViewPr>
  <p:slideViewPr>
    <p:cSldViewPr snapToGrid="0">
      <p:cViewPr varScale="1">
        <p:scale>
          <a:sx n="108" d="100"/>
          <a:sy n="108" d="100"/>
        </p:scale>
        <p:origin x="-712" y="-10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notesMaster" Target="notesMasters/notesMaster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printerSettings" Target="printerSettings/printerSettings1.bin"/><Relationship Id="rId38" Type="http://schemas.openxmlformats.org/officeDocument/2006/relationships/presProps" Target="presProps.xml"/><Relationship Id="rId39" Type="http://schemas.openxmlformats.org/officeDocument/2006/relationships/viewProps" Target="viewProps.xml"/><Relationship Id="rId40" Type="http://schemas.openxmlformats.org/officeDocument/2006/relationships/theme" Target="theme/theme1.xml"/><Relationship Id="rId41"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608252C-84B8-E245-B148-B3505571C74D}" type="doc">
      <dgm:prSet loTypeId="urn:microsoft.com/office/officeart/2005/8/layout/hChevron3" loCatId="" qsTypeId="urn:microsoft.com/office/officeart/2005/8/quickstyle/3D7" qsCatId="3D" csTypeId="urn:microsoft.com/office/officeart/2005/8/colors/accent1_2" csCatId="accent1" phldr="1"/>
      <dgm:spPr/>
    </dgm:pt>
    <dgm:pt modelId="{F9B046A9-FA85-854B-B8C1-DD0F9293EAB2}">
      <dgm:prSet phldrT="[Text]"/>
      <dgm:spPr/>
      <dgm:t>
        <a:bodyPr/>
        <a:lstStyle/>
        <a:p>
          <a:r>
            <a:rPr lang="en-US" dirty="0" smtClean="0"/>
            <a:t>my</a:t>
          </a:r>
          <a:endParaRPr lang="en-US" dirty="0"/>
        </a:p>
      </dgm:t>
    </dgm:pt>
    <dgm:pt modelId="{A3C38373-6ECA-D241-8CAF-3F0332516380}" type="parTrans" cxnId="{08E71C90-30B9-3E40-B620-E4472331F12F}">
      <dgm:prSet/>
      <dgm:spPr/>
      <dgm:t>
        <a:bodyPr/>
        <a:lstStyle/>
        <a:p>
          <a:endParaRPr lang="en-US"/>
        </a:p>
      </dgm:t>
    </dgm:pt>
    <dgm:pt modelId="{DCCA5E7A-E0F3-6446-9E84-57F7E3694E5D}" type="sibTrans" cxnId="{08E71C90-30B9-3E40-B620-E4472331F12F}">
      <dgm:prSet/>
      <dgm:spPr/>
      <dgm:t>
        <a:bodyPr/>
        <a:lstStyle/>
        <a:p>
          <a:endParaRPr lang="en-US"/>
        </a:p>
      </dgm:t>
    </dgm:pt>
    <dgm:pt modelId="{C474A6C8-EE13-A443-9C1E-E7FF39D04E10}">
      <dgm:prSet phldrT="[Text]"/>
      <dgm:spPr/>
      <dgm:t>
        <a:bodyPr/>
        <a:lstStyle/>
        <a:p>
          <a:r>
            <a:rPr lang="en-US" dirty="0" smtClean="0"/>
            <a:t>reproducible</a:t>
          </a:r>
          <a:endParaRPr lang="en-US" dirty="0"/>
        </a:p>
      </dgm:t>
    </dgm:pt>
    <dgm:pt modelId="{D66516DA-7DE6-254C-9114-CC4A26437A34}" type="parTrans" cxnId="{EF2AE7B0-DFF2-5548-999F-1A5291B00DFD}">
      <dgm:prSet/>
      <dgm:spPr/>
      <dgm:t>
        <a:bodyPr/>
        <a:lstStyle/>
        <a:p>
          <a:endParaRPr lang="en-US"/>
        </a:p>
      </dgm:t>
    </dgm:pt>
    <dgm:pt modelId="{73298660-0872-834F-A146-666B932E5243}" type="sibTrans" cxnId="{EF2AE7B0-DFF2-5548-999F-1A5291B00DFD}">
      <dgm:prSet/>
      <dgm:spPr/>
      <dgm:t>
        <a:bodyPr/>
        <a:lstStyle/>
        <a:p>
          <a:endParaRPr lang="en-US"/>
        </a:p>
      </dgm:t>
    </dgm:pt>
    <dgm:pt modelId="{DA638081-2BE8-CD41-B999-2FCCDA72E337}">
      <dgm:prSet phldrT="[Text]"/>
      <dgm:spPr/>
      <dgm:t>
        <a:bodyPr/>
        <a:lstStyle/>
        <a:p>
          <a:r>
            <a:rPr lang="en-US" dirty="0" smtClean="0"/>
            <a:t>pipeline steps</a:t>
          </a:r>
        </a:p>
      </dgm:t>
    </dgm:pt>
    <dgm:pt modelId="{8C75C59F-50A0-904E-8893-E0FC114696CB}" type="parTrans" cxnId="{749AF539-CA15-9246-A6D1-9401D866E22B}">
      <dgm:prSet/>
      <dgm:spPr/>
      <dgm:t>
        <a:bodyPr/>
        <a:lstStyle/>
        <a:p>
          <a:endParaRPr lang="en-US"/>
        </a:p>
      </dgm:t>
    </dgm:pt>
    <dgm:pt modelId="{5586DEE4-2E31-674E-A41A-5551703A38F7}" type="sibTrans" cxnId="{749AF539-CA15-9246-A6D1-9401D866E22B}">
      <dgm:prSet/>
      <dgm:spPr/>
      <dgm:t>
        <a:bodyPr/>
        <a:lstStyle/>
        <a:p>
          <a:endParaRPr lang="en-US"/>
        </a:p>
      </dgm:t>
    </dgm:pt>
    <dgm:pt modelId="{5B80128B-3C01-8B44-85D8-0939DFAD0416}" type="pres">
      <dgm:prSet presAssocID="{9608252C-84B8-E245-B148-B3505571C74D}" presName="Name0" presStyleCnt="0">
        <dgm:presLayoutVars>
          <dgm:dir/>
          <dgm:resizeHandles val="exact"/>
        </dgm:presLayoutVars>
      </dgm:prSet>
      <dgm:spPr/>
    </dgm:pt>
    <dgm:pt modelId="{20DB2290-A7C9-8B4F-92ED-11AC28773CA3}" type="pres">
      <dgm:prSet presAssocID="{F9B046A9-FA85-854B-B8C1-DD0F9293EAB2}" presName="parTxOnly" presStyleLbl="node1" presStyleIdx="0" presStyleCnt="3">
        <dgm:presLayoutVars>
          <dgm:bulletEnabled val="1"/>
        </dgm:presLayoutVars>
      </dgm:prSet>
      <dgm:spPr/>
      <dgm:t>
        <a:bodyPr/>
        <a:lstStyle/>
        <a:p>
          <a:endParaRPr lang="en-US"/>
        </a:p>
      </dgm:t>
    </dgm:pt>
    <dgm:pt modelId="{1291BFCC-F740-2841-929F-9A8C48FC4E4C}" type="pres">
      <dgm:prSet presAssocID="{DCCA5E7A-E0F3-6446-9E84-57F7E3694E5D}" presName="parSpace" presStyleCnt="0"/>
      <dgm:spPr/>
    </dgm:pt>
    <dgm:pt modelId="{F7912AEE-17F5-6746-BC35-2F38FDD35172}" type="pres">
      <dgm:prSet presAssocID="{C474A6C8-EE13-A443-9C1E-E7FF39D04E10}" presName="parTxOnly" presStyleLbl="node1" presStyleIdx="1" presStyleCnt="3">
        <dgm:presLayoutVars>
          <dgm:bulletEnabled val="1"/>
        </dgm:presLayoutVars>
      </dgm:prSet>
      <dgm:spPr/>
      <dgm:t>
        <a:bodyPr/>
        <a:lstStyle/>
        <a:p>
          <a:endParaRPr lang="en-US"/>
        </a:p>
      </dgm:t>
    </dgm:pt>
    <dgm:pt modelId="{766F17E6-2EE3-754D-B071-310A0C3B4EB9}" type="pres">
      <dgm:prSet presAssocID="{73298660-0872-834F-A146-666B932E5243}" presName="parSpace" presStyleCnt="0"/>
      <dgm:spPr/>
    </dgm:pt>
    <dgm:pt modelId="{9BA2B7E4-D19D-CC4E-B790-689CA061BB8F}" type="pres">
      <dgm:prSet presAssocID="{DA638081-2BE8-CD41-B999-2FCCDA72E337}" presName="parTxOnly" presStyleLbl="node1" presStyleIdx="2" presStyleCnt="3">
        <dgm:presLayoutVars>
          <dgm:bulletEnabled val="1"/>
        </dgm:presLayoutVars>
      </dgm:prSet>
      <dgm:spPr/>
      <dgm:t>
        <a:bodyPr/>
        <a:lstStyle/>
        <a:p>
          <a:endParaRPr lang="en-US"/>
        </a:p>
      </dgm:t>
    </dgm:pt>
  </dgm:ptLst>
  <dgm:cxnLst>
    <dgm:cxn modelId="{AED8EF23-FB58-1646-8BDA-EC8C0C21E27F}" type="presOf" srcId="{C474A6C8-EE13-A443-9C1E-E7FF39D04E10}" destId="{F7912AEE-17F5-6746-BC35-2F38FDD35172}" srcOrd="0" destOrd="0" presId="urn:microsoft.com/office/officeart/2005/8/layout/hChevron3"/>
    <dgm:cxn modelId="{EF2AE7B0-DFF2-5548-999F-1A5291B00DFD}" srcId="{9608252C-84B8-E245-B148-B3505571C74D}" destId="{C474A6C8-EE13-A443-9C1E-E7FF39D04E10}" srcOrd="1" destOrd="0" parTransId="{D66516DA-7DE6-254C-9114-CC4A26437A34}" sibTransId="{73298660-0872-834F-A146-666B932E5243}"/>
    <dgm:cxn modelId="{F8715925-ACB7-F547-9309-2733E4D70981}" type="presOf" srcId="{F9B046A9-FA85-854B-B8C1-DD0F9293EAB2}" destId="{20DB2290-A7C9-8B4F-92ED-11AC28773CA3}" srcOrd="0" destOrd="0" presId="urn:microsoft.com/office/officeart/2005/8/layout/hChevron3"/>
    <dgm:cxn modelId="{749AF539-CA15-9246-A6D1-9401D866E22B}" srcId="{9608252C-84B8-E245-B148-B3505571C74D}" destId="{DA638081-2BE8-CD41-B999-2FCCDA72E337}" srcOrd="2" destOrd="0" parTransId="{8C75C59F-50A0-904E-8893-E0FC114696CB}" sibTransId="{5586DEE4-2E31-674E-A41A-5551703A38F7}"/>
    <dgm:cxn modelId="{0266328C-D9BC-B64E-96D5-54B420337FC6}" type="presOf" srcId="{DA638081-2BE8-CD41-B999-2FCCDA72E337}" destId="{9BA2B7E4-D19D-CC4E-B790-689CA061BB8F}" srcOrd="0" destOrd="0" presId="urn:microsoft.com/office/officeart/2005/8/layout/hChevron3"/>
    <dgm:cxn modelId="{08E71C90-30B9-3E40-B620-E4472331F12F}" srcId="{9608252C-84B8-E245-B148-B3505571C74D}" destId="{F9B046A9-FA85-854B-B8C1-DD0F9293EAB2}" srcOrd="0" destOrd="0" parTransId="{A3C38373-6ECA-D241-8CAF-3F0332516380}" sibTransId="{DCCA5E7A-E0F3-6446-9E84-57F7E3694E5D}"/>
    <dgm:cxn modelId="{0C3D8590-69DB-EA42-9F0C-0C278A736344}" type="presOf" srcId="{9608252C-84B8-E245-B148-B3505571C74D}" destId="{5B80128B-3C01-8B44-85D8-0939DFAD0416}" srcOrd="0" destOrd="0" presId="urn:microsoft.com/office/officeart/2005/8/layout/hChevron3"/>
    <dgm:cxn modelId="{32AF2E95-6F75-EC49-896D-E21AE8ECAFBE}" type="presParOf" srcId="{5B80128B-3C01-8B44-85D8-0939DFAD0416}" destId="{20DB2290-A7C9-8B4F-92ED-11AC28773CA3}" srcOrd="0" destOrd="0" presId="urn:microsoft.com/office/officeart/2005/8/layout/hChevron3"/>
    <dgm:cxn modelId="{3682CEC9-3A01-EF4A-9500-ABC0C2A27E2B}" type="presParOf" srcId="{5B80128B-3C01-8B44-85D8-0939DFAD0416}" destId="{1291BFCC-F740-2841-929F-9A8C48FC4E4C}" srcOrd="1" destOrd="0" presId="urn:microsoft.com/office/officeart/2005/8/layout/hChevron3"/>
    <dgm:cxn modelId="{E81C7998-52B6-D444-9D83-DA05990F6096}" type="presParOf" srcId="{5B80128B-3C01-8B44-85D8-0939DFAD0416}" destId="{F7912AEE-17F5-6746-BC35-2F38FDD35172}" srcOrd="2" destOrd="0" presId="urn:microsoft.com/office/officeart/2005/8/layout/hChevron3"/>
    <dgm:cxn modelId="{BAACC1A6-C58A-864E-9553-5A428946359C}" type="presParOf" srcId="{5B80128B-3C01-8B44-85D8-0939DFAD0416}" destId="{766F17E6-2EE3-754D-B071-310A0C3B4EB9}" srcOrd="3" destOrd="0" presId="urn:microsoft.com/office/officeart/2005/8/layout/hChevron3"/>
    <dgm:cxn modelId="{042F9444-45DE-AA46-A79D-F0E66A187485}" type="presParOf" srcId="{5B80128B-3C01-8B44-85D8-0939DFAD0416}" destId="{9BA2B7E4-D19D-CC4E-B790-689CA061BB8F}" srcOrd="4"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0DB2290-A7C9-8B4F-92ED-11AC28773CA3}">
      <dsp:nvSpPr>
        <dsp:cNvPr id="0" name=""/>
        <dsp:cNvSpPr/>
      </dsp:nvSpPr>
      <dsp:spPr>
        <a:xfrm>
          <a:off x="4271" y="1264639"/>
          <a:ext cx="3735203" cy="1494081"/>
        </a:xfrm>
        <a:prstGeom prst="homePlate">
          <a:avLst/>
        </a:prstGeom>
        <a:solidFill>
          <a:schemeClr val="accent1">
            <a:hueOff val="0"/>
            <a:satOff val="0"/>
            <a:lumOff val="0"/>
            <a:alphaOff val="0"/>
          </a:schemeClr>
        </a:solidFill>
        <a:ln>
          <a:noFill/>
        </a:ln>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txBody>
        <a:bodyPr spcFirstLastPara="0" vert="horz" wrap="square" lIns="170688" tIns="85344" rIns="42672" bIns="85344" numCol="1" spcCol="1270" anchor="ctr" anchorCtr="0">
          <a:noAutofit/>
        </a:bodyPr>
        <a:lstStyle/>
        <a:p>
          <a:pPr lvl="0" algn="ctr" defTabSz="1422400">
            <a:lnSpc>
              <a:spcPct val="90000"/>
            </a:lnSpc>
            <a:spcBef>
              <a:spcPct val="0"/>
            </a:spcBef>
            <a:spcAft>
              <a:spcPct val="35000"/>
            </a:spcAft>
          </a:pPr>
          <a:r>
            <a:rPr lang="en-US" sz="3200" kern="1200" dirty="0" smtClean="0"/>
            <a:t>my</a:t>
          </a:r>
          <a:endParaRPr lang="en-US" sz="3200" kern="1200" dirty="0"/>
        </a:p>
      </dsp:txBody>
      <dsp:txXfrm>
        <a:off x="4271" y="1264639"/>
        <a:ext cx="3361683" cy="1494081"/>
      </dsp:txXfrm>
    </dsp:sp>
    <dsp:sp modelId="{F7912AEE-17F5-6746-BC35-2F38FDD35172}">
      <dsp:nvSpPr>
        <dsp:cNvPr id="0" name=""/>
        <dsp:cNvSpPr/>
      </dsp:nvSpPr>
      <dsp:spPr>
        <a:xfrm>
          <a:off x="2992434" y="1264639"/>
          <a:ext cx="3735203" cy="1494081"/>
        </a:xfrm>
        <a:prstGeom prst="chevron">
          <a:avLst/>
        </a:prstGeom>
        <a:solidFill>
          <a:schemeClr val="accent1">
            <a:hueOff val="0"/>
            <a:satOff val="0"/>
            <a:lumOff val="0"/>
            <a:alphaOff val="0"/>
          </a:schemeClr>
        </a:solidFill>
        <a:ln>
          <a:noFill/>
        </a:ln>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txBody>
        <a:bodyPr spcFirstLastPara="0" vert="horz" wrap="square" lIns="128016" tIns="85344" rIns="42672" bIns="85344" numCol="1" spcCol="1270" anchor="ctr" anchorCtr="0">
          <a:noAutofit/>
        </a:bodyPr>
        <a:lstStyle/>
        <a:p>
          <a:pPr lvl="0" algn="ctr" defTabSz="1422400">
            <a:lnSpc>
              <a:spcPct val="90000"/>
            </a:lnSpc>
            <a:spcBef>
              <a:spcPct val="0"/>
            </a:spcBef>
            <a:spcAft>
              <a:spcPct val="35000"/>
            </a:spcAft>
          </a:pPr>
          <a:r>
            <a:rPr lang="en-US" sz="3200" kern="1200" dirty="0" smtClean="0"/>
            <a:t>reproducible</a:t>
          </a:r>
          <a:endParaRPr lang="en-US" sz="3200" kern="1200" dirty="0"/>
        </a:p>
      </dsp:txBody>
      <dsp:txXfrm>
        <a:off x="3739475" y="1264639"/>
        <a:ext cx="2241122" cy="1494081"/>
      </dsp:txXfrm>
    </dsp:sp>
    <dsp:sp modelId="{9BA2B7E4-D19D-CC4E-B790-689CA061BB8F}">
      <dsp:nvSpPr>
        <dsp:cNvPr id="0" name=""/>
        <dsp:cNvSpPr/>
      </dsp:nvSpPr>
      <dsp:spPr>
        <a:xfrm>
          <a:off x="5980597" y="1264639"/>
          <a:ext cx="3735203" cy="1494081"/>
        </a:xfrm>
        <a:prstGeom prst="chevron">
          <a:avLst/>
        </a:prstGeom>
        <a:solidFill>
          <a:schemeClr val="accent1">
            <a:hueOff val="0"/>
            <a:satOff val="0"/>
            <a:lumOff val="0"/>
            <a:alphaOff val="0"/>
          </a:schemeClr>
        </a:solidFill>
        <a:ln>
          <a:noFill/>
        </a:ln>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txBody>
        <a:bodyPr spcFirstLastPara="0" vert="horz" wrap="square" lIns="128016" tIns="85344" rIns="42672" bIns="85344" numCol="1" spcCol="1270" anchor="ctr" anchorCtr="0">
          <a:noAutofit/>
        </a:bodyPr>
        <a:lstStyle/>
        <a:p>
          <a:pPr lvl="0" algn="ctr" defTabSz="1422400">
            <a:lnSpc>
              <a:spcPct val="90000"/>
            </a:lnSpc>
            <a:spcBef>
              <a:spcPct val="0"/>
            </a:spcBef>
            <a:spcAft>
              <a:spcPct val="35000"/>
            </a:spcAft>
          </a:pPr>
          <a:r>
            <a:rPr lang="en-US" sz="3200" kern="1200" dirty="0" smtClean="0"/>
            <a:t>pipeline steps</a:t>
          </a:r>
        </a:p>
      </dsp:txBody>
      <dsp:txXfrm>
        <a:off x="6727638" y="1264639"/>
        <a:ext cx="2241122" cy="1494081"/>
      </dsp:txXfrm>
    </dsp:sp>
  </dsp:spTree>
</dsp:drawing>
</file>

<file path=ppt/diagrams/layout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3D7">
  <dgm:title val=""/>
  <dgm:desc val=""/>
  <dgm:catLst>
    <dgm:cat type="3D" pri="11700"/>
  </dgm:catLst>
  <dgm:scene3d>
    <a:camera prst="perspectiveLeft" zoom="91000"/>
    <a:lightRig rig="threePt" dir="t">
      <a:rot lat="0" lon="0" rev="20640000"/>
    </a:lightRig>
  </dgm:scene3d>
  <dgm:styleLbl name="node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lnNod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vennNode1">
    <dgm:scene3d>
      <a:camera prst="orthographicFront"/>
      <a:lightRig rig="threePt" dir="t"/>
    </dgm:scene3d>
    <dgm:sp3d extrusionH="50600" prstMaterial="clear">
      <a:bevelT w="101600" h="80600" prst="relaxedInset"/>
      <a:bevelB w="80600" h="80600" prst="relaxedInset"/>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50600" prstMaterial="metal">
      <a:bevelT w="101600" h="80600" prst="relaxedInset"/>
      <a:bevelB w="80600" h="80600" prst="relaxedInset"/>
    </dgm:sp3d>
    <dgm:txPr/>
    <dgm:style>
      <a:lnRef idx="1">
        <a:scrgbClr r="0" g="0" b="0"/>
      </a:lnRef>
      <a:fillRef idx="1">
        <a:scrgbClr r="0" g="0" b="0"/>
      </a:fillRef>
      <a:effectRef idx="1">
        <a:scrgbClr r="0" g="0" b="0"/>
      </a:effectRef>
      <a:fontRef idx="minor">
        <a:schemeClr val="dk1"/>
      </a:fontRef>
    </dgm:style>
  </dgm:styleLbl>
  <dgm:styleLbl name="node1">
    <dgm:scene3d>
      <a:camera prst="orthographicFront"/>
      <a:lightRig rig="threePt" dir="t"/>
    </dgm:scene3d>
    <dgm:sp3d extrusionH="50600" prstMaterial="metal">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fgImgPlace1">
    <dgm:scene3d>
      <a:camera prst="orthographicFront"/>
      <a:lightRig rig="threePt" dir="t"/>
    </dgm:scene3d>
    <dgm:sp3d z="572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alignImgPlac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dgm:style>
  </dgm:styleLbl>
  <dgm:styleLbl name="bgImgPlace1">
    <dgm:scene3d>
      <a:camera prst="orthographicFront"/>
      <a:lightRig rig="threePt" dir="t"/>
    </dgm:scene3d>
    <dgm:sp3d z="-2118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sibTrans2D1">
    <dgm:scene3d>
      <a:camera prst="orthographicFront"/>
      <a:lightRig rig="threePt" dir="t"/>
    </dgm:scene3d>
    <dgm:sp3d z="-110000">
      <a:bevelT w="40600" h="20600" prst="relaxedInset"/>
    </dgm:sp3d>
    <dgm:txPr/>
    <dgm:style>
      <a:lnRef idx="0">
        <a:scrgbClr r="0" g="0" b="0"/>
      </a:lnRef>
      <a:fillRef idx="1">
        <a:scrgbClr r="0" g="0" b="0"/>
      </a:fillRef>
      <a:effectRef idx="2">
        <a:scrgbClr r="0" g="0" b="0"/>
      </a:effectRef>
      <a:fontRef idx="minor"/>
    </dgm:style>
  </dgm:styleLbl>
  <dgm:styleLbl name="fgSibTrans2D1">
    <dgm:scene3d>
      <a:camera prst="orthographicFront"/>
      <a:lightRig rig="threePt" dir="t"/>
    </dgm:scene3d>
    <dgm:sp3d z="10600">
      <a:bevelT w="40600" h="20600" prst="relaxedInset"/>
    </dgm:sp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sp3d z="-211800">
      <a:bevelT w="40600" h="20600" prst="relaxedInset"/>
    </dgm:sp3d>
    <dgm:txPr/>
    <dgm:style>
      <a:lnRef idx="0">
        <a:scrgbClr r="0" g="0" b="0"/>
      </a:lnRef>
      <a:fillRef idx="1">
        <a:scrgbClr r="0" g="0" b="0"/>
      </a:fillRef>
      <a:effectRef idx="2">
        <a:scrgbClr r="0" g="0" b="0"/>
      </a:effectRef>
      <a:fontRef idx="minor"/>
    </dgm:style>
  </dgm:styleLbl>
  <dgm:styleLbl name="sibTrans1D1">
    <dgm:scene3d>
      <a:camera prst="orthographicFront"/>
      <a:lightRig rig="threePt" dir="t"/>
    </dgm:scene3d>
    <dgm:sp3d z="-110000"/>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0000"/>
    <dgm:txPr/>
    <dgm:style>
      <a:lnRef idx="1">
        <a:scrgbClr r="0" g="0" b="0"/>
      </a:lnRef>
      <a:fillRef idx="1">
        <a:scrgbClr r="0" g="0" b="0"/>
      </a:fillRef>
      <a:effectRef idx="0">
        <a:scrgbClr r="0" g="0" b="0"/>
      </a:effectRef>
      <a:fontRef idx="minor"/>
    </dgm:style>
  </dgm:styleLbl>
  <dgm:styleLbl name="asst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parChTrans2D1">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2">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3">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2D4">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1D1">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extrusionH="50600">
      <a:bevelT w="101600" h="80600"/>
      <a:bevelB w="80600" h="80600"/>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50600">
      <a:bevelT w="101600" h="80600"/>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solidAlignAcc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solidBgAcc1">
    <dgm:scene3d>
      <a:camera prst="orthographicFront"/>
      <a:lightRig rig="threePt" dir="t"/>
    </dgm:scene3d>
    <dgm:sp3d z="-161800" extrusionH="10600" contourW="3000">
      <a:bevelT w="48600" h="8600" prst="softRound"/>
      <a:bevelB w="48600" h="8600" prst="relaxedInset"/>
    </dgm:sp3d>
    <dgm:txPr/>
    <dgm:style>
      <a:lnRef idx="0">
        <a:scrgbClr r="0" g="0" b="0"/>
      </a:lnRef>
      <a:fillRef idx="1">
        <a:scrgbClr r="0" g="0" b="0"/>
      </a:fillRef>
      <a:effectRef idx="0">
        <a:scrgbClr r="0" g="0" b="0"/>
      </a:effectRef>
      <a:fontRef idx="minor"/>
    </dgm:style>
  </dgm:styleLbl>
  <dgm:styleLbl name="fgAccFollowNode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161800" extrusionH="10600" contourW="3000">
      <a:bevelT w="48600" h="8600" prst="relaxedInset"/>
      <a:bevelB w="48600" h="8600" prst="relaxedInset"/>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618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50600">
      <a:bevelT w="80600" h="80600" prst="relaxedInset"/>
      <a:bevelB w="80600" h="80600" prst="relaxedInset"/>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200" extrusionH="600" contourW="3000" prstMaterial="plastic">
      <a:bevelT w="80600" h="18600" prst="relaxedInset"/>
      <a:bevelB w="80600" h="8600" prst="relaxedInset"/>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64CF3FA-CB98-4F1F-952A-1F428123C587}" type="datetimeFigureOut">
              <a:rPr lang="en-GB" smtClean="0"/>
              <a:t>05/12/19</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450AF15-2D00-4DC0-9C2B-029C6CF51F19}" type="slidenum">
              <a:rPr lang="en-GB" smtClean="0"/>
              <a:t>‹#›</a:t>
            </a:fld>
            <a:endParaRPr lang="en-GB"/>
          </a:p>
        </p:txBody>
      </p:sp>
    </p:spTree>
    <p:extLst>
      <p:ext uri="{BB962C8B-B14F-4D97-AF65-F5344CB8AC3E}">
        <p14:creationId xmlns:p14="http://schemas.microsoft.com/office/powerpoint/2010/main" val="5027908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E5B5A6F3-78FB-4346-8696-64E241C7F347}" type="datetimeFigureOut">
              <a:rPr lang="en-GB" smtClean="0"/>
              <a:t>05/12/19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7900A916-0AAD-4D3E-85A2-D1152DA14D3B}" type="slidenum">
              <a:rPr lang="en-GB" smtClean="0"/>
              <a:t>‹#›</a:t>
            </a:fld>
            <a:endParaRPr lang="en-GB"/>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881534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5B5A6F3-78FB-4346-8696-64E241C7F347}" type="datetimeFigureOut">
              <a:rPr lang="en-GB" smtClean="0"/>
              <a:t>05/12/19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7900A916-0AAD-4D3E-85A2-D1152DA14D3B}" type="slidenum">
              <a:rPr lang="en-GB" smtClean="0"/>
              <a:t>‹#›</a:t>
            </a:fld>
            <a:endParaRPr lang="en-GB"/>
          </a:p>
        </p:txBody>
      </p:sp>
    </p:spTree>
    <p:extLst>
      <p:ext uri="{BB962C8B-B14F-4D97-AF65-F5344CB8AC3E}">
        <p14:creationId xmlns:p14="http://schemas.microsoft.com/office/powerpoint/2010/main" val="38834354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5B5A6F3-78FB-4346-8696-64E241C7F347}" type="datetimeFigureOut">
              <a:rPr lang="en-GB" smtClean="0"/>
              <a:t>05/12/19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7900A916-0AAD-4D3E-85A2-D1152DA14D3B}" type="slidenum">
              <a:rPr lang="en-GB" smtClean="0"/>
              <a:t>‹#›</a:t>
            </a:fld>
            <a:endParaRPr lang="en-GB"/>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325105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5B5A6F3-78FB-4346-8696-64E241C7F347}" type="datetimeFigureOut">
              <a:rPr lang="en-GB" smtClean="0"/>
              <a:t>05/12/19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7900A916-0AAD-4D3E-85A2-D1152DA14D3B}" type="slidenum">
              <a:rPr lang="en-GB" smtClean="0"/>
              <a:t>‹#›</a:t>
            </a:fld>
            <a:endParaRPr lang="en-GB"/>
          </a:p>
        </p:txBody>
      </p:sp>
    </p:spTree>
    <p:extLst>
      <p:ext uri="{BB962C8B-B14F-4D97-AF65-F5344CB8AC3E}">
        <p14:creationId xmlns:p14="http://schemas.microsoft.com/office/powerpoint/2010/main" val="33746254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5B5A6F3-78FB-4346-8696-64E241C7F347}" type="datetimeFigureOut">
              <a:rPr lang="en-GB" smtClean="0"/>
              <a:t>05/12/19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7900A916-0AAD-4D3E-85A2-D1152DA14D3B}" type="slidenum">
              <a:rPr lang="en-GB" smtClean="0"/>
              <a:t>‹#›</a:t>
            </a:fld>
            <a:endParaRPr lang="en-GB"/>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179088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5B5A6F3-78FB-4346-8696-64E241C7F347}" type="datetimeFigureOut">
              <a:rPr lang="en-GB" smtClean="0"/>
              <a:t>05/12/19</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7900A916-0AAD-4D3E-85A2-D1152DA14D3B}" type="slidenum">
              <a:rPr lang="en-GB" smtClean="0"/>
              <a:t>‹#›</a:t>
            </a:fld>
            <a:endParaRPr lang="en-GB"/>
          </a:p>
        </p:txBody>
      </p:sp>
    </p:spTree>
    <p:extLst>
      <p:ext uri="{BB962C8B-B14F-4D97-AF65-F5344CB8AC3E}">
        <p14:creationId xmlns:p14="http://schemas.microsoft.com/office/powerpoint/2010/main" val="5422894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5B5A6F3-78FB-4346-8696-64E241C7F347}" type="datetimeFigureOut">
              <a:rPr lang="en-GB" smtClean="0"/>
              <a:t>05/12/19</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7900A916-0AAD-4D3E-85A2-D1152DA14D3B}" type="slidenum">
              <a:rPr lang="en-GB" smtClean="0"/>
              <a:t>‹#›</a:t>
            </a:fld>
            <a:endParaRPr lang="en-GB"/>
          </a:p>
        </p:txBody>
      </p:sp>
    </p:spTree>
    <p:extLst>
      <p:ext uri="{BB962C8B-B14F-4D97-AF65-F5344CB8AC3E}">
        <p14:creationId xmlns:p14="http://schemas.microsoft.com/office/powerpoint/2010/main" val="8200724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5B5A6F3-78FB-4346-8696-64E241C7F347}" type="datetimeFigureOut">
              <a:rPr lang="en-GB" smtClean="0"/>
              <a:t>05/12/19</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7900A916-0AAD-4D3E-85A2-D1152DA14D3B}" type="slidenum">
              <a:rPr lang="en-GB" smtClean="0"/>
              <a:t>‹#›</a:t>
            </a:fld>
            <a:endParaRPr lang="en-GB"/>
          </a:p>
        </p:txBody>
      </p:sp>
    </p:spTree>
    <p:extLst>
      <p:ext uri="{BB962C8B-B14F-4D97-AF65-F5344CB8AC3E}">
        <p14:creationId xmlns:p14="http://schemas.microsoft.com/office/powerpoint/2010/main" val="11952325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5B5A6F3-78FB-4346-8696-64E241C7F347}" type="datetimeFigureOut">
              <a:rPr lang="en-GB" smtClean="0"/>
              <a:t>05/12/19</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7900A916-0AAD-4D3E-85A2-D1152DA14D3B}" type="slidenum">
              <a:rPr lang="en-GB" smtClean="0"/>
              <a:t>‹#›</a:t>
            </a:fld>
            <a:endParaRPr lang="en-GB"/>
          </a:p>
        </p:txBody>
      </p:sp>
    </p:spTree>
    <p:extLst>
      <p:ext uri="{BB962C8B-B14F-4D97-AF65-F5344CB8AC3E}">
        <p14:creationId xmlns:p14="http://schemas.microsoft.com/office/powerpoint/2010/main" val="9275855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E5B5A6F3-78FB-4346-8696-64E241C7F347}" type="datetimeFigureOut">
              <a:rPr lang="en-GB" smtClean="0"/>
              <a:t>05/12/19</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7900A916-0AAD-4D3E-85A2-D1152DA14D3B}" type="slidenum">
              <a:rPr lang="en-GB" smtClean="0"/>
              <a:t>‹#›</a:t>
            </a:fld>
            <a:endParaRPr lang="en-GB"/>
          </a:p>
        </p:txBody>
      </p:sp>
    </p:spTree>
    <p:extLst>
      <p:ext uri="{BB962C8B-B14F-4D97-AF65-F5344CB8AC3E}">
        <p14:creationId xmlns:p14="http://schemas.microsoft.com/office/powerpoint/2010/main" val="38907816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5B5A6F3-78FB-4346-8696-64E241C7F347}" type="datetimeFigureOut">
              <a:rPr lang="en-GB" smtClean="0"/>
              <a:t>05/12/19</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7900A916-0AAD-4D3E-85A2-D1152DA14D3B}" type="slidenum">
              <a:rPr lang="en-GB" smtClean="0"/>
              <a:t>‹#›</a:t>
            </a:fld>
            <a:endParaRPr lang="en-GB"/>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6663168"/>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E5B5A6F3-78FB-4346-8696-64E241C7F347}" type="datetimeFigureOut">
              <a:rPr lang="en-GB" smtClean="0"/>
              <a:t>05/12/19</a:t>
            </a:fld>
            <a:endParaRPr lang="en-GB"/>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GB"/>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7900A916-0AAD-4D3E-85A2-D1152DA14D3B}" type="slidenum">
              <a:rPr lang="en-GB" smtClean="0"/>
              <a:t>‹#›</a:t>
            </a:fld>
            <a:endParaRPr lang="en-GB"/>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0407480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1" Type="http://schemas.openxmlformats.org/officeDocument/2006/relationships/slideLayout" Target="../slideLayouts/slideLayout2.xml"/><Relationship Id="rId2" Type="http://schemas.openxmlformats.org/officeDocument/2006/relationships/image" Target="../media/image2.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emf"/><Relationship Id="rId3" Type="http://schemas.openxmlformats.org/officeDocument/2006/relationships/image" Target="../media/image5.gi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 Id="rId3" Type="http://schemas.openxmlformats.org/officeDocument/2006/relationships/image" Target="../media/image6.gif"/></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5.gif"/><Relationship Id="rId1" Type="http://schemas.openxmlformats.org/officeDocument/2006/relationships/slideLayout" Target="../slideLayouts/slideLayout2.xml"/><Relationship Id="rId2" Type="http://schemas.openxmlformats.org/officeDocument/2006/relationships/hyperlink" Target="https://en.wikipedia.org/wiki/Code_coverage"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s://coveralls.io/" TargetMode="External"/><Relationship Id="rId4" Type="http://schemas.openxmlformats.org/officeDocument/2006/relationships/hyperlink" Target="https://codecov.io/" TargetMode="External"/><Relationship Id="rId5" Type="http://schemas.openxmlformats.org/officeDocument/2006/relationships/image" Target="../media/image19.png"/><Relationship Id="rId6" Type="http://schemas.openxmlformats.org/officeDocument/2006/relationships/image" Target="../media/image20.png"/><Relationship Id="rId1" Type="http://schemas.openxmlformats.org/officeDocument/2006/relationships/slideLayout" Target="../slideLayouts/slideLayout2.xml"/><Relationship Id="rId2" Type="http://schemas.openxmlformats.org/officeDocument/2006/relationships/hyperlink" Target="https://mamonu.github.io/testing_coverage/"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 Id="rId3" Type="http://schemas.openxmlformats.org/officeDocument/2006/relationships/image" Target="../media/image6.gif"/></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6.gif"/><Relationship Id="rId1" Type="http://schemas.openxmlformats.org/officeDocument/2006/relationships/slideLayout" Target="../slideLayouts/slideLayout2.xml"/><Relationship Id="rId2" Type="http://schemas.openxmlformats.org/officeDocument/2006/relationships/hyperlink" Target="https://mamonu.github.io/Property-Based-Testing/"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em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 Id="rId3" Type="http://schemas.openxmlformats.org/officeDocument/2006/relationships/image" Target="../media/image7.png"/></Relationships>
</file>

<file path=ppt/slides/_rels/slide2.xml.rels><?xml version="1.0" encoding="UTF-8" standalone="yes"?>
<Relationships xmlns="http://schemas.openxmlformats.org/package/2006/relationships"><Relationship Id="rId3" Type="http://schemas.openxmlformats.org/officeDocument/2006/relationships/image" Target="../media/image6.gif"/><Relationship Id="rId4"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image" Target="../media/image5.gif"/></Relationships>
</file>

<file path=ppt/slides/_rels/slide20.xml.rels><?xml version="1.0" encoding="UTF-8" standalone="yes"?>
<Relationships xmlns="http://schemas.openxmlformats.org/package/2006/relationships"><Relationship Id="rId3" Type="http://schemas.openxmlformats.org/officeDocument/2006/relationships/image" Target="../media/image27.gif"/><Relationship Id="rId4" Type="http://schemas.openxmlformats.org/officeDocument/2006/relationships/image" Target="../media/image28.tiff"/><Relationship Id="rId5"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21.xml.rels><?xml version="1.0" encoding="UTF-8" standalone="yes"?>
<Relationships xmlns="http://schemas.openxmlformats.org/package/2006/relationships"><Relationship Id="rId3" Type="http://schemas.openxmlformats.org/officeDocument/2006/relationships/image" Target="../media/image6.gif"/><Relationship Id="rId4" Type="http://schemas.openxmlformats.org/officeDocument/2006/relationships/image" Target="../media/image5.gif"/><Relationship Id="rId1" Type="http://schemas.openxmlformats.org/officeDocument/2006/relationships/slideLayout" Target="../slideLayouts/slideLayout2.xml"/><Relationship Id="rId2" Type="http://schemas.openxmlformats.org/officeDocument/2006/relationships/image" Target="../media/image29.png"/></Relationships>
</file>

<file path=ppt/slides/_rels/slide22.xml.rels><?xml version="1.0" encoding="UTF-8" standalone="yes"?>
<Relationships xmlns="http://schemas.openxmlformats.org/package/2006/relationships"><Relationship Id="rId3" Type="http://schemas.openxmlformats.org/officeDocument/2006/relationships/hyperlink" Target="https://github.com/mamonu/gh_Actions_CI_py" TargetMode="External"/><Relationship Id="rId4" Type="http://schemas.openxmlformats.org/officeDocument/2006/relationships/image" Target="../media/image6.gif"/><Relationship Id="rId5" Type="http://schemas.openxmlformats.org/officeDocument/2006/relationships/image" Target="../media/image30.png"/><Relationship Id="rId1" Type="http://schemas.openxmlformats.org/officeDocument/2006/relationships/slideLayout" Target="../slideLayouts/slideLayout2.xml"/><Relationship Id="rId2" Type="http://schemas.openxmlformats.org/officeDocument/2006/relationships/hyperlink" Target="https://github.com/features/actions"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jpg"/></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image" Target="../media/image5.gif"/><Relationship Id="rId1" Type="http://schemas.openxmlformats.org/officeDocument/2006/relationships/slideLayout" Target="../slideLayouts/slideLayout2.xml"/><Relationship Id="rId2" Type="http://schemas.openxmlformats.org/officeDocument/2006/relationships/image" Target="../media/image33.png"/></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5.gif"/><Relationship Id="rId1" Type="http://schemas.openxmlformats.org/officeDocument/2006/relationships/slideLayout" Target="../slideLayouts/slideLayout2.xml"/><Relationship Id="rId2" Type="http://schemas.openxmlformats.org/officeDocument/2006/relationships/image" Target="../media/image35.png"/></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image" Target="../media/image5.gif"/><Relationship Id="rId1" Type="http://schemas.openxmlformats.org/officeDocument/2006/relationships/slideLayout" Target="../slideLayouts/slideLayout2.xml"/><Relationship Id="rId2" Type="http://schemas.openxmlformats.org/officeDocument/2006/relationships/image" Target="../media/image36.png"/></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diagramData" Target="../diagrams/data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7.png"/><Relationship Id="rId3" Type="http://schemas.openxmlformats.org/officeDocument/2006/relationships/image" Target="../media/image3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hyperlink" Target="https://www.divio.com/blog/documentation/" TargetMode="External"/><Relationship Id="rId1" Type="http://schemas.openxmlformats.org/officeDocument/2006/relationships/slideLayout" Target="../slideLayouts/slideLayout2.xml"/><Relationship Id="rId2" Type="http://schemas.openxmlformats.org/officeDocument/2006/relationships/image" Target="../media/image3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1.PNG"/><Relationship Id="rId3" Type="http://schemas.openxmlformats.org/officeDocument/2006/relationships/hyperlink" Target="https://github.com/bdcaf/cookiecutter-r-data-analysis" TargetMode="External"/></Relationships>
</file>

<file path=ppt/slides/_rels/slide33.xml.rels><?xml version="1.0" encoding="UTF-8" standalone="yes"?>
<Relationships xmlns="http://schemas.openxmlformats.org/package/2006/relationships"><Relationship Id="rId11" Type="http://schemas.openxmlformats.org/officeDocument/2006/relationships/hyperlink" Target="https://github.com/HypothesisWorks/hypothesis" TargetMode="External"/><Relationship Id="rId12" Type="http://schemas.openxmlformats.org/officeDocument/2006/relationships/hyperlink" Target="https://github.com/tox-dev/tox" TargetMode="External"/><Relationship Id="rId13" Type="http://schemas.openxmlformats.org/officeDocument/2006/relationships/hyperlink" Target="https://github.com/audreyr/cookiecutter" TargetMode="External"/><Relationship Id="rId14" Type="http://schemas.openxmlformats.org/officeDocument/2006/relationships/hyperlink" Target="https://github.com/ericmjl/pyjanitor" TargetMode="External"/><Relationship Id="rId15" Type="http://schemas.openxmlformats.org/officeDocument/2006/relationships/hyperlink" Target="https://www.bbc.co.uk/news/magazine-22223190" TargetMode="External"/><Relationship Id="rId1" Type="http://schemas.openxmlformats.org/officeDocument/2006/relationships/slideLayout" Target="../slideLayouts/slideLayout2.xml"/><Relationship Id="rId2" Type="http://schemas.openxmlformats.org/officeDocument/2006/relationships/hyperlink" Target="https://certifications.bcs.org/upload/pdf/swt-intermediate-reading.pdf" TargetMode="External"/><Relationship Id="rId3" Type="http://schemas.openxmlformats.org/officeDocument/2006/relationships/hyperlink" Target="https://www.oreilly.com/library/view/python-testing-with/9781680502848/" TargetMode="External"/><Relationship Id="rId4" Type="http://schemas.openxmlformats.org/officeDocument/2006/relationships/hyperlink" Target="https://martinfowler.com/articles/practical-test-pyramid.html" TargetMode="External"/><Relationship Id="rId5" Type="http://schemas.openxmlformats.org/officeDocument/2006/relationships/hyperlink" Target="https://hypothesis.works/articles/" TargetMode="External"/><Relationship Id="rId6" Type="http://schemas.openxmlformats.org/officeDocument/2006/relationships/hyperlink" Target="https://docs.pytest.org/en/latest/" TargetMode="External"/><Relationship Id="rId7" Type="http://schemas.openxmlformats.org/officeDocument/2006/relationships/hyperlink" Target="https://medium.com/homeaway-tech-blog/write-better-python-with-hypothesis-5b31ac268b69" TargetMode="External"/><Relationship Id="rId8" Type="http://schemas.openxmlformats.org/officeDocument/2006/relationships/hyperlink" Target="https://mamonu.github.io/" TargetMode="External"/><Relationship Id="rId9" Type="http://schemas.openxmlformats.org/officeDocument/2006/relationships/hyperlink" Target="https://www.udemy.com/reproducible-analytical-pipelines/" TargetMode="External"/><Relationship Id="rId10" Type="http://schemas.openxmlformats.org/officeDocument/2006/relationships/hyperlink" Target="https://github.com/pytest-dev/pytest" TargetMode="External"/></Relationships>
</file>

<file path=ppt/slides/_rels/slide34.xml.rels><?xml version="1.0" encoding="UTF-8" standalone="yes"?>
<Relationships xmlns="http://schemas.openxmlformats.org/package/2006/relationships"><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image" Target="../media/image23.png"/><Relationship Id="rId6" Type="http://schemas.openxmlformats.org/officeDocument/2006/relationships/image" Target="../media/image45.png"/><Relationship Id="rId1" Type="http://schemas.openxmlformats.org/officeDocument/2006/relationships/slideLayout" Target="../slideLayouts/slideLayout2.xml"/><Relationship Id="rId2" Type="http://schemas.openxmlformats.org/officeDocument/2006/relationships/image" Target="../media/image42.jpe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jpeg"/><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 Id="rId3" Type="http://schemas.openxmlformats.org/officeDocument/2006/relationships/image" Target="../media/image5.gif"/></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14.png"/><Relationship Id="rId6" Type="http://schemas.openxmlformats.org/officeDocument/2006/relationships/image" Target="../media/image5.gif"/><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www.chrjs.io/engineering-for-reproducibility/" TargetMode="External"/><Relationship Id="rId3" Type="http://schemas.openxmlformats.org/officeDocument/2006/relationships/image" Target="../media/image5.gi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 Id="rId3" Type="http://schemas.openxmlformats.org/officeDocument/2006/relationships/image" Target="../media/image5.gif"/></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9">
            <a:extLst>
              <a:ext uri="{FF2B5EF4-FFF2-40B4-BE49-F238E27FC236}">
                <a16:creationId xmlns="" xmlns:a16="http://schemas.microsoft.com/office/drawing/2014/main" id="{4038CB10-1F5C-4D54-9DF7-12586DE5B00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327546" y="4572000"/>
            <a:ext cx="7058307" cy="196426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 xmlns:a16="http://schemas.microsoft.com/office/drawing/2014/main" id="{5D6FBBDD-B89F-44E3-BDDE-6D41D735AEB0}"/>
              </a:ext>
            </a:extLst>
          </p:cNvPr>
          <p:cNvSpPr>
            <a:spLocks noGrp="1"/>
          </p:cNvSpPr>
          <p:nvPr>
            <p:ph type="title"/>
          </p:nvPr>
        </p:nvSpPr>
        <p:spPr>
          <a:xfrm>
            <a:off x="524256" y="4767072"/>
            <a:ext cx="6594189" cy="1625210"/>
          </a:xfrm>
        </p:spPr>
        <p:txBody>
          <a:bodyPr>
            <a:normAutofit fontScale="90000"/>
          </a:bodyPr>
          <a:lstStyle/>
          <a:p>
            <a:pPr algn="r"/>
            <a:r>
              <a:rPr lang="en-GB" sz="3200" dirty="0" smtClean="0">
                <a:solidFill>
                  <a:srgbClr val="FFFFFF"/>
                </a:solidFill>
              </a:rPr>
              <a:t>T. </a:t>
            </a:r>
            <a:r>
              <a:rPr lang="en-GB" sz="3200" dirty="0" err="1">
                <a:solidFill>
                  <a:srgbClr val="FFFFFF"/>
                </a:solidFill>
              </a:rPr>
              <a:t>MANAssis</a:t>
            </a:r>
            <a:r>
              <a:rPr lang="en-GB" sz="3200" dirty="0">
                <a:solidFill>
                  <a:srgbClr val="FFFFFF"/>
                </a:solidFill>
              </a:rPr>
              <a:t> </a:t>
            </a:r>
            <a:r>
              <a:rPr lang="en-GB" sz="3200" dirty="0" smtClean="0">
                <a:solidFill>
                  <a:srgbClr val="FFFFFF"/>
                </a:solidFill>
              </a:rPr>
              <a:t/>
            </a:r>
            <a:br>
              <a:rPr lang="en-GB" sz="3200" dirty="0" smtClean="0">
                <a:solidFill>
                  <a:srgbClr val="FFFFFF"/>
                </a:solidFill>
              </a:rPr>
            </a:br>
            <a:r>
              <a:rPr lang="en-GB" sz="3200" dirty="0" smtClean="0">
                <a:solidFill>
                  <a:srgbClr val="FFFFFF"/>
                </a:solidFill>
              </a:rPr>
              <a:t>Testing </a:t>
            </a:r>
            <a:br>
              <a:rPr lang="en-GB" sz="3200" dirty="0" smtClean="0">
                <a:solidFill>
                  <a:srgbClr val="FFFFFF"/>
                </a:solidFill>
              </a:rPr>
            </a:br>
            <a:r>
              <a:rPr lang="en-GB" sz="3200" dirty="0" smtClean="0">
                <a:solidFill>
                  <a:srgbClr val="FFFFFF"/>
                </a:solidFill>
              </a:rPr>
              <a:t>(</a:t>
            </a:r>
            <a:r>
              <a:rPr lang="en-GB" sz="3200" dirty="0">
                <a:solidFill>
                  <a:srgbClr val="FFFFFF"/>
                </a:solidFill>
              </a:rPr>
              <a:t>A RAP </a:t>
            </a:r>
            <a:r>
              <a:rPr lang="en-GB" sz="3200" dirty="0" smtClean="0">
                <a:solidFill>
                  <a:srgbClr val="FFFFFF"/>
                </a:solidFill>
              </a:rPr>
              <a:t>python PERSPECTIVE</a:t>
            </a:r>
            <a:r>
              <a:rPr lang="en-GB" sz="3200" dirty="0">
                <a:solidFill>
                  <a:srgbClr val="FFFFFF"/>
                </a:solidFill>
              </a:rPr>
              <a:t>)</a:t>
            </a:r>
          </a:p>
        </p:txBody>
      </p:sp>
      <p:sp>
        <p:nvSpPr>
          <p:cNvPr id="15" name="Rectangle 11">
            <a:extLst>
              <a:ext uri="{FF2B5EF4-FFF2-40B4-BE49-F238E27FC236}">
                <a16:creationId xmlns="" xmlns:a16="http://schemas.microsoft.com/office/drawing/2014/main" id="{73ED6512-6858-4552-B699-9A97FE9A4EA2}"/>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7534655" y="321732"/>
            <a:ext cx="4335613" cy="621453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 xmlns:a16="http://schemas.microsoft.com/office/drawing/2014/main" id="{D636A87A-4A3A-4A48-991A-C2E9AB49039D}"/>
              </a:ext>
            </a:extLst>
          </p:cNvPr>
          <p:cNvSpPr>
            <a:spLocks noGrp="1"/>
          </p:cNvSpPr>
          <p:nvPr>
            <p:ph idx="1"/>
          </p:nvPr>
        </p:nvSpPr>
        <p:spPr>
          <a:xfrm>
            <a:off x="7967773" y="1002819"/>
            <a:ext cx="3424739" cy="4852362"/>
          </a:xfrm>
        </p:spPr>
        <p:txBody>
          <a:bodyPr anchor="ctr">
            <a:normAutofit fontScale="92500" lnSpcReduction="10000"/>
          </a:bodyPr>
          <a:lstStyle/>
          <a:p>
            <a:r>
              <a:rPr lang="en-GB" sz="2400" b="1" dirty="0">
                <a:solidFill>
                  <a:srgbClr val="FFFFFF"/>
                </a:solidFill>
              </a:rPr>
              <a:t>Testing</a:t>
            </a:r>
          </a:p>
          <a:p>
            <a:r>
              <a:rPr lang="en-GB" dirty="0" smtClean="0">
                <a:solidFill>
                  <a:srgbClr val="FFFFFF"/>
                </a:solidFill>
              </a:rPr>
              <a:t>What </a:t>
            </a:r>
            <a:r>
              <a:rPr lang="en-GB" dirty="0">
                <a:solidFill>
                  <a:srgbClr val="FFFFFF"/>
                </a:solidFill>
              </a:rPr>
              <a:t>to test?</a:t>
            </a:r>
          </a:p>
          <a:p>
            <a:r>
              <a:rPr lang="en-GB" dirty="0">
                <a:solidFill>
                  <a:srgbClr val="FFFFFF"/>
                </a:solidFill>
              </a:rPr>
              <a:t>Manual Testing</a:t>
            </a:r>
          </a:p>
          <a:p>
            <a:r>
              <a:rPr lang="en-GB" dirty="0">
                <a:solidFill>
                  <a:srgbClr val="FFFFFF"/>
                </a:solidFill>
              </a:rPr>
              <a:t>Automated testing </a:t>
            </a:r>
            <a:endParaRPr lang="en-GB" dirty="0" smtClean="0">
              <a:solidFill>
                <a:srgbClr val="FFFFFF"/>
              </a:solidFill>
            </a:endParaRPr>
          </a:p>
          <a:p>
            <a:r>
              <a:rPr lang="en-GB" dirty="0" smtClean="0">
                <a:solidFill>
                  <a:srgbClr val="FFFFFF"/>
                </a:solidFill>
              </a:rPr>
              <a:t>Coverage</a:t>
            </a:r>
            <a:endParaRPr lang="en-GB" dirty="0">
              <a:solidFill>
                <a:srgbClr val="FFFFFF"/>
              </a:solidFill>
            </a:endParaRPr>
          </a:p>
          <a:p>
            <a:r>
              <a:rPr lang="en-GB" dirty="0">
                <a:solidFill>
                  <a:srgbClr val="FFFFFF"/>
                </a:solidFill>
              </a:rPr>
              <a:t>Property based testing</a:t>
            </a:r>
          </a:p>
          <a:p>
            <a:r>
              <a:rPr lang="en-GB" dirty="0" smtClean="0">
                <a:solidFill>
                  <a:srgbClr val="FFFFFF"/>
                </a:solidFill>
              </a:rPr>
              <a:t>Continuous </a:t>
            </a:r>
            <a:r>
              <a:rPr lang="en-GB" dirty="0">
                <a:solidFill>
                  <a:srgbClr val="FFFFFF"/>
                </a:solidFill>
              </a:rPr>
              <a:t>Integration (CI)</a:t>
            </a:r>
          </a:p>
          <a:p>
            <a:r>
              <a:rPr lang="en-GB" dirty="0" smtClean="0">
                <a:solidFill>
                  <a:srgbClr val="FFFFFF"/>
                </a:solidFill>
              </a:rPr>
              <a:t>OR:</a:t>
            </a:r>
          </a:p>
          <a:p>
            <a:r>
              <a:rPr lang="en-GB" dirty="0" smtClean="0">
                <a:solidFill>
                  <a:srgbClr val="FFFFFF"/>
                </a:solidFill>
              </a:rPr>
              <a:t>HOW TO USE SOFTWARE ENGINEERING PRACTICES for your data science </a:t>
            </a:r>
          </a:p>
          <a:p>
            <a:r>
              <a:rPr lang="en-GB" dirty="0" smtClean="0">
                <a:solidFill>
                  <a:srgbClr val="FFFFFF"/>
                </a:solidFill>
              </a:rPr>
              <a:t>LIKE A BOSS</a:t>
            </a:r>
            <a:endParaRPr lang="en-GB" dirty="0">
              <a:solidFill>
                <a:srgbClr val="FFFFFF"/>
              </a:solidFill>
            </a:endParaRPr>
          </a:p>
          <a:p>
            <a:endParaRPr lang="en-GB" dirty="0">
              <a:solidFill>
                <a:srgbClr val="FFFFFF"/>
              </a:solidFill>
            </a:endParaRPr>
          </a:p>
          <a:p>
            <a:endParaRPr lang="en-GB" dirty="0">
              <a:solidFill>
                <a:srgbClr val="FFFFFF"/>
              </a:solidFill>
            </a:endParaRPr>
          </a:p>
        </p:txBody>
      </p:sp>
      <p:pic>
        <p:nvPicPr>
          <p:cNvPr id="5" name="Picture 4">
            <a:extLst>
              <a:ext uri="{FF2B5EF4-FFF2-40B4-BE49-F238E27FC236}">
                <a16:creationId xmlns="" xmlns:a16="http://schemas.microsoft.com/office/drawing/2014/main" id="{00DEA623-72FE-419E-944A-9C6D8A9D7BA4}"/>
              </a:ext>
            </a:extLst>
          </p:cNvPr>
          <p:cNvPicPr>
            <a:picLocks noChangeAspect="1"/>
          </p:cNvPicPr>
          <p:nvPr/>
        </p:nvPicPr>
        <p:blipFill rotWithShape="1">
          <a:blip r:embed="rId2">
            <a:extLst>
              <a:ext uri="{28A0092B-C50C-407E-A947-70E740481C1C}">
                <a14:useLocalDpi xmlns:a14="http://schemas.microsoft.com/office/drawing/2010/main" val="0"/>
              </a:ext>
            </a:extLst>
          </a:blip>
          <a:srcRect l="-873" r="-2766" b="2"/>
          <a:stretch/>
        </p:blipFill>
        <p:spPr>
          <a:xfrm>
            <a:off x="250723" y="2682250"/>
            <a:ext cx="7500491" cy="1745766"/>
          </a:xfrm>
          <a:prstGeom prst="rect">
            <a:avLst/>
          </a:prstGeom>
        </p:spPr>
      </p:pic>
      <p:pic>
        <p:nvPicPr>
          <p:cNvPr id="7" name="Picture 6">
            <a:extLst>
              <a:ext uri="{FF2B5EF4-FFF2-40B4-BE49-F238E27FC236}">
                <a16:creationId xmlns="" xmlns:a16="http://schemas.microsoft.com/office/drawing/2014/main" id="{69B8ABD9-9D1E-4679-A93A-CA9BA62B3D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25203" y="254439"/>
            <a:ext cx="2931696" cy="2427811"/>
          </a:xfrm>
          <a:prstGeom prst="rect">
            <a:avLst/>
          </a:prstGeom>
        </p:spPr>
      </p:pic>
      <p:pic>
        <p:nvPicPr>
          <p:cNvPr id="4" name="Picture 3"/>
          <p:cNvPicPr>
            <a:picLocks noChangeAspect="1"/>
          </p:cNvPicPr>
          <p:nvPr/>
        </p:nvPicPr>
        <p:blipFill>
          <a:blip r:embed="rId4"/>
          <a:stretch>
            <a:fillRect/>
          </a:stretch>
        </p:blipFill>
        <p:spPr>
          <a:xfrm>
            <a:off x="232717" y="705496"/>
            <a:ext cx="1637336" cy="1637336"/>
          </a:xfrm>
          <a:prstGeom prst="rect">
            <a:avLst/>
          </a:prstGeom>
        </p:spPr>
      </p:pic>
    </p:spTree>
    <p:extLst>
      <p:ext uri="{BB962C8B-B14F-4D97-AF65-F5344CB8AC3E}">
        <p14:creationId xmlns:p14="http://schemas.microsoft.com/office/powerpoint/2010/main" val="2027731616"/>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85DE4C0-F7DB-4DBC-AC7F-762EF8A1350D}"/>
              </a:ext>
            </a:extLst>
          </p:cNvPr>
          <p:cNvSpPr>
            <a:spLocks noGrp="1"/>
          </p:cNvSpPr>
          <p:nvPr>
            <p:ph type="title"/>
          </p:nvPr>
        </p:nvSpPr>
        <p:spPr/>
        <p:txBody>
          <a:bodyPr/>
          <a:lstStyle/>
          <a:p>
            <a:r>
              <a:rPr lang="en-GB" dirty="0"/>
              <a:t>Automatic testing </a:t>
            </a:r>
            <a:r>
              <a:rPr lang="en-GB" dirty="0" smtClean="0"/>
              <a:t>I </a:t>
            </a:r>
            <a:r>
              <a:rPr lang="en-GB" dirty="0"/>
              <a:t>(basics)</a:t>
            </a:r>
          </a:p>
        </p:txBody>
      </p:sp>
      <p:sp>
        <p:nvSpPr>
          <p:cNvPr id="5" name="Content Placeholder 2">
            <a:extLst>
              <a:ext uri="{FF2B5EF4-FFF2-40B4-BE49-F238E27FC236}">
                <a16:creationId xmlns="" xmlns:a16="http://schemas.microsoft.com/office/drawing/2014/main" id="{57BAA347-41DE-42AE-8698-E4E476D51A6A}"/>
              </a:ext>
            </a:extLst>
          </p:cNvPr>
          <p:cNvSpPr txBox="1">
            <a:spLocks/>
          </p:cNvSpPr>
          <p:nvPr/>
        </p:nvSpPr>
        <p:spPr>
          <a:xfrm>
            <a:off x="1024129" y="2286000"/>
            <a:ext cx="4866718" cy="3986784"/>
          </a:xfrm>
          <a:prstGeom prst="rect">
            <a:avLst/>
          </a:prstGeom>
        </p:spPr>
        <p:txBody>
          <a:bodyPr vert="horz" lIns="45720" tIns="45720" rIns="45720" bIns="45720" rtlCol="0">
            <a:normAutofit lnSpcReduction="1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r>
              <a:rPr lang="en-GB" dirty="0">
                <a:sym typeface="Wingdings" panose="05000000000000000000" pitchFamily="2" charset="2"/>
              </a:rPr>
              <a:t>- </a:t>
            </a:r>
            <a:r>
              <a:rPr lang="en-GB" dirty="0" err="1">
                <a:sym typeface="Wingdings" panose="05000000000000000000" pitchFamily="2" charset="2"/>
              </a:rPr>
              <a:t>py.test</a:t>
            </a:r>
            <a:r>
              <a:rPr lang="en-GB" dirty="0">
                <a:sym typeface="Wingdings" panose="05000000000000000000" pitchFamily="2" charset="2"/>
              </a:rPr>
              <a:t> </a:t>
            </a:r>
            <a:r>
              <a:rPr lang="en-GB" dirty="0">
                <a:solidFill>
                  <a:schemeClr val="accent5">
                    <a:lumMod val="60000"/>
                    <a:lumOff val="40000"/>
                  </a:schemeClr>
                </a:solidFill>
                <a:sym typeface="Wingdings" panose="05000000000000000000" pitchFamily="2" charset="2"/>
              </a:rPr>
              <a:t>parameterize</a:t>
            </a:r>
            <a:r>
              <a:rPr lang="en-GB" dirty="0">
                <a:sym typeface="Wingdings" panose="05000000000000000000" pitchFamily="2" charset="2"/>
              </a:rPr>
              <a:t> / </a:t>
            </a:r>
            <a:r>
              <a:rPr lang="en-GB" dirty="0">
                <a:solidFill>
                  <a:schemeClr val="accent5">
                    <a:lumMod val="60000"/>
                    <a:lumOff val="40000"/>
                  </a:schemeClr>
                </a:solidFill>
                <a:sym typeface="Wingdings" panose="05000000000000000000" pitchFamily="2" charset="2"/>
              </a:rPr>
              <a:t>fixtures</a:t>
            </a:r>
            <a:r>
              <a:rPr lang="en-GB" dirty="0">
                <a:sym typeface="Wingdings" panose="05000000000000000000" pitchFamily="2" charset="2"/>
              </a:rPr>
              <a:t> for unit tests</a:t>
            </a:r>
          </a:p>
          <a:p>
            <a:r>
              <a:rPr lang="en-US" dirty="0"/>
              <a:t>- Fixture functions can be parametrized in which case they will be called multiple times, each time executing the set of dependent tests</a:t>
            </a:r>
          </a:p>
          <a:p>
            <a:r>
              <a:rPr lang="en-US" dirty="0"/>
              <a:t>- Test functions usually do not need to be aware of their re-running. </a:t>
            </a:r>
          </a:p>
          <a:p>
            <a:r>
              <a:rPr lang="en-US" dirty="0"/>
              <a:t>- Fixture parametrization helps to write exhaustive functional tests for components which themselves can be configured in multiple ways</a:t>
            </a:r>
            <a:endParaRPr lang="en-GB" dirty="0">
              <a:sym typeface="Wingdings" panose="05000000000000000000" pitchFamily="2" charset="2"/>
            </a:endParaRPr>
          </a:p>
          <a:p>
            <a:pPr marL="0" indent="0">
              <a:buNone/>
            </a:pPr>
            <a:endParaRPr lang="en-GB" dirty="0">
              <a:sym typeface="Wingdings" panose="05000000000000000000" pitchFamily="2" charset="2"/>
            </a:endParaRPr>
          </a:p>
        </p:txBody>
      </p:sp>
      <p:pic>
        <p:nvPicPr>
          <p:cNvPr id="6" name="Picture 5">
            <a:extLst>
              <a:ext uri="{FF2B5EF4-FFF2-40B4-BE49-F238E27FC236}">
                <a16:creationId xmlns="" xmlns:a16="http://schemas.microsoft.com/office/drawing/2014/main" id="{7CFBC382-9F0A-433B-9081-16D28DDA0DF6}"/>
              </a:ext>
            </a:extLst>
          </p:cNvPr>
          <p:cNvPicPr>
            <a:picLocks noChangeAspect="1"/>
          </p:cNvPicPr>
          <p:nvPr/>
        </p:nvPicPr>
        <p:blipFill>
          <a:blip r:embed="rId2"/>
          <a:stretch>
            <a:fillRect/>
          </a:stretch>
        </p:blipFill>
        <p:spPr>
          <a:xfrm>
            <a:off x="6787723" y="2286000"/>
            <a:ext cx="5329033" cy="3609975"/>
          </a:xfrm>
          <a:prstGeom prst="rect">
            <a:avLst/>
          </a:prstGeom>
        </p:spPr>
      </p:pic>
      <p:pic>
        <p:nvPicPr>
          <p:cNvPr id="7" name="Picture 6" descr="postit-essential.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45518" y="117582"/>
            <a:ext cx="3605121" cy="2401623"/>
          </a:xfrm>
          <a:prstGeom prst="rect">
            <a:avLst/>
          </a:prstGeom>
        </p:spPr>
      </p:pic>
    </p:spTree>
    <p:extLst>
      <p:ext uri="{BB962C8B-B14F-4D97-AF65-F5344CB8AC3E}">
        <p14:creationId xmlns:p14="http://schemas.microsoft.com/office/powerpoint/2010/main" val="168705189"/>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tox.readthedocs.io/en/latest/_images/tox_flow.png">
            <a:extLst>
              <a:ext uri="{FF2B5EF4-FFF2-40B4-BE49-F238E27FC236}">
                <a16:creationId xmlns="" xmlns:a16="http://schemas.microsoft.com/office/drawing/2014/main" id="{606B8547-4B91-4089-9D04-35FF4733A97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572249" y="2002714"/>
            <a:ext cx="5228524" cy="399937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 xmlns:a16="http://schemas.microsoft.com/office/drawing/2014/main" id="{085DE4C0-F7DB-4DBC-AC7F-762EF8A1350D}"/>
              </a:ext>
            </a:extLst>
          </p:cNvPr>
          <p:cNvSpPr>
            <a:spLocks noGrp="1"/>
          </p:cNvSpPr>
          <p:nvPr>
            <p:ph type="title"/>
          </p:nvPr>
        </p:nvSpPr>
        <p:spPr/>
        <p:txBody>
          <a:bodyPr/>
          <a:lstStyle/>
          <a:p>
            <a:r>
              <a:rPr lang="en-GB" dirty="0"/>
              <a:t>Automatic </a:t>
            </a:r>
            <a:r>
              <a:rPr lang="en-GB" dirty="0" smtClean="0"/>
              <a:t>testing: </a:t>
            </a:r>
            <a:r>
              <a:rPr lang="en-GB" dirty="0"/>
              <a:t>environments</a:t>
            </a:r>
          </a:p>
        </p:txBody>
      </p:sp>
      <p:sp>
        <p:nvSpPr>
          <p:cNvPr id="5" name="Content Placeholder 2">
            <a:extLst>
              <a:ext uri="{FF2B5EF4-FFF2-40B4-BE49-F238E27FC236}">
                <a16:creationId xmlns="" xmlns:a16="http://schemas.microsoft.com/office/drawing/2014/main" id="{57BAA347-41DE-42AE-8698-E4E476D51A6A}"/>
              </a:ext>
            </a:extLst>
          </p:cNvPr>
          <p:cNvSpPr txBox="1">
            <a:spLocks/>
          </p:cNvSpPr>
          <p:nvPr/>
        </p:nvSpPr>
        <p:spPr>
          <a:xfrm>
            <a:off x="1024129" y="2286000"/>
            <a:ext cx="5108816" cy="3782291"/>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r>
              <a:rPr lang="en-GB" dirty="0">
                <a:sym typeface="Wingdings" panose="05000000000000000000" pitchFamily="2" charset="2"/>
              </a:rPr>
              <a:t>- tox / </a:t>
            </a:r>
            <a:r>
              <a:rPr lang="en-GB" dirty="0" err="1">
                <a:sym typeface="Wingdings" panose="05000000000000000000" pitchFamily="2" charset="2"/>
              </a:rPr>
              <a:t>nox</a:t>
            </a:r>
            <a:r>
              <a:rPr lang="en-GB" dirty="0">
                <a:sym typeface="Wingdings" panose="05000000000000000000" pitchFamily="2" charset="2"/>
              </a:rPr>
              <a:t> for automating environments</a:t>
            </a:r>
          </a:p>
          <a:p>
            <a:r>
              <a:rPr lang="en-GB" dirty="0" err="1">
                <a:sym typeface="Wingdings" panose="05000000000000000000" pitchFamily="2" charset="2"/>
              </a:rPr>
              <a:t>ie</a:t>
            </a:r>
            <a:r>
              <a:rPr lang="en-GB" sz="1800" dirty="0">
                <a:sym typeface="Wingdings" panose="05000000000000000000" pitchFamily="2" charset="2"/>
              </a:rPr>
              <a:t>. Ok </a:t>
            </a:r>
            <a:r>
              <a:rPr lang="en-GB" sz="1800" dirty="0">
                <a:solidFill>
                  <a:schemeClr val="accent4"/>
                </a:solidFill>
                <a:sym typeface="Wingdings" panose="05000000000000000000" pitchFamily="2" charset="2"/>
              </a:rPr>
              <a:t>it works on my machine </a:t>
            </a:r>
            <a:r>
              <a:rPr lang="en-GB" sz="1800" dirty="0">
                <a:sym typeface="Wingdings" panose="05000000000000000000" pitchFamily="2" charset="2"/>
              </a:rPr>
              <a:t>but </a:t>
            </a:r>
            <a:r>
              <a:rPr lang="en-GB" sz="1800" dirty="0">
                <a:solidFill>
                  <a:srgbClr val="FF0000"/>
                </a:solidFill>
                <a:sym typeface="Wingdings" panose="05000000000000000000" pitchFamily="2" charset="2"/>
              </a:rPr>
              <a:t>does it work on</a:t>
            </a:r>
            <a:r>
              <a:rPr lang="en-GB" sz="1800" dirty="0">
                <a:sym typeface="Wingdings" panose="05000000000000000000" pitchFamily="2" charset="2"/>
              </a:rPr>
              <a:t>:</a:t>
            </a:r>
          </a:p>
          <a:p>
            <a:pPr lvl="2"/>
            <a:r>
              <a:rPr lang="en-GB" dirty="0">
                <a:sym typeface="Wingdings" panose="05000000000000000000" pitchFamily="2" charset="2"/>
              </a:rPr>
              <a:t>Python 2.7+,3.3,3.4,3.5,3.6 ?</a:t>
            </a:r>
          </a:p>
          <a:p>
            <a:pPr lvl="2"/>
            <a:r>
              <a:rPr lang="en-GB" dirty="0">
                <a:sym typeface="Wingdings" panose="05000000000000000000" pitchFamily="2" charset="2"/>
              </a:rPr>
              <a:t>On both Win and Linux Based systems?</a:t>
            </a:r>
          </a:p>
          <a:p>
            <a:pPr lvl="2"/>
            <a:r>
              <a:rPr lang="en-GB" dirty="0">
                <a:sym typeface="Wingdings" panose="05000000000000000000" pitchFamily="2" charset="2"/>
              </a:rPr>
              <a:t>Already 10 combinations of </a:t>
            </a:r>
            <a:r>
              <a:rPr lang="en-GB" dirty="0" err="1">
                <a:sym typeface="Wingdings" panose="05000000000000000000" pitchFamily="2" charset="2"/>
              </a:rPr>
              <a:t>envs</a:t>
            </a:r>
            <a:endParaRPr lang="en-GB" dirty="0">
              <a:sym typeface="Wingdings" panose="05000000000000000000" pitchFamily="2" charset="2"/>
            </a:endParaRPr>
          </a:p>
          <a:p>
            <a:pPr lvl="2"/>
            <a:r>
              <a:rPr lang="en-GB" dirty="0">
                <a:sym typeface="Wingdings" panose="05000000000000000000" pitchFamily="2" charset="2"/>
              </a:rPr>
              <a:t>Tox/</a:t>
            </a:r>
            <a:r>
              <a:rPr lang="en-GB" dirty="0" err="1">
                <a:sym typeface="Wingdings" panose="05000000000000000000" pitchFamily="2" charset="2"/>
              </a:rPr>
              <a:t>nox</a:t>
            </a:r>
            <a:r>
              <a:rPr lang="en-GB" dirty="0">
                <a:sym typeface="Wingdings" panose="05000000000000000000" pitchFamily="2" charset="2"/>
              </a:rPr>
              <a:t> automate this for example</a:t>
            </a:r>
          </a:p>
          <a:p>
            <a:pPr marL="310896" lvl="2" indent="0">
              <a:buNone/>
            </a:pPr>
            <a:endParaRPr lang="en-GB" dirty="0">
              <a:sym typeface="Wingdings" panose="05000000000000000000" pitchFamily="2" charset="2"/>
            </a:endParaRPr>
          </a:p>
          <a:p>
            <a:pPr marL="310896" lvl="2" indent="0">
              <a:buNone/>
            </a:pPr>
            <a:endParaRPr lang="en-GB" dirty="0">
              <a:sym typeface="Wingdings" panose="05000000000000000000" pitchFamily="2" charset="2"/>
            </a:endParaRPr>
          </a:p>
          <a:p>
            <a:pPr lvl="2"/>
            <a:endParaRPr lang="en-GB" dirty="0">
              <a:sym typeface="Wingdings" panose="05000000000000000000" pitchFamily="2" charset="2"/>
            </a:endParaRPr>
          </a:p>
          <a:p>
            <a:pPr lvl="2"/>
            <a:endParaRPr lang="en-GB" dirty="0">
              <a:sym typeface="Wingdings" panose="05000000000000000000" pitchFamily="2" charset="2"/>
            </a:endParaRPr>
          </a:p>
          <a:p>
            <a:pPr lvl="2"/>
            <a:endParaRPr lang="en-GB" dirty="0">
              <a:sym typeface="Wingdings" panose="05000000000000000000" pitchFamily="2" charset="2"/>
            </a:endParaRPr>
          </a:p>
          <a:p>
            <a:pPr marL="310896" lvl="2" indent="0">
              <a:buNone/>
            </a:pPr>
            <a:r>
              <a:rPr lang="en-GB" dirty="0" err="1"/>
              <a:t>envlist</a:t>
            </a:r>
            <a:r>
              <a:rPr lang="en-GB" dirty="0"/>
              <a:t>={py27,py33,py34,py35,py36}-{</a:t>
            </a:r>
            <a:r>
              <a:rPr lang="en-GB" dirty="0" err="1"/>
              <a:t>windows,linux</a:t>
            </a:r>
            <a:r>
              <a:rPr lang="en-GB" dirty="0"/>
              <a:t>}</a:t>
            </a:r>
            <a:endParaRPr lang="en-GB" dirty="0">
              <a:sym typeface="Wingdings" panose="05000000000000000000" pitchFamily="2" charset="2"/>
            </a:endParaRPr>
          </a:p>
          <a:p>
            <a:pPr marL="0" indent="0">
              <a:buNone/>
            </a:pPr>
            <a:endParaRPr lang="en-GB" dirty="0">
              <a:sym typeface="Wingdings" panose="05000000000000000000" pitchFamily="2" charset="2"/>
            </a:endParaRPr>
          </a:p>
        </p:txBody>
      </p:sp>
      <p:pic>
        <p:nvPicPr>
          <p:cNvPr id="3" name="Picture 2" descr="postit-Nice_to_have.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90429" y="0"/>
            <a:ext cx="3301570" cy="2199407"/>
          </a:xfrm>
          <a:prstGeom prst="rect">
            <a:avLst/>
          </a:prstGeom>
        </p:spPr>
      </p:pic>
    </p:spTree>
    <p:extLst>
      <p:ext uri="{BB962C8B-B14F-4D97-AF65-F5344CB8AC3E}">
        <p14:creationId xmlns:p14="http://schemas.microsoft.com/office/powerpoint/2010/main" val="1446037353"/>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005014E-49BF-4733-8C90-8D5165DF75F5}"/>
              </a:ext>
            </a:extLst>
          </p:cNvPr>
          <p:cNvSpPr>
            <a:spLocks noGrp="1"/>
          </p:cNvSpPr>
          <p:nvPr>
            <p:ph type="title"/>
          </p:nvPr>
        </p:nvSpPr>
        <p:spPr/>
        <p:txBody>
          <a:bodyPr/>
          <a:lstStyle/>
          <a:p>
            <a:r>
              <a:rPr lang="en-GB" dirty="0"/>
              <a:t>Code/Test Coverage </a:t>
            </a:r>
          </a:p>
        </p:txBody>
      </p:sp>
      <p:sp>
        <p:nvSpPr>
          <p:cNvPr id="3" name="Content Placeholder 2">
            <a:extLst>
              <a:ext uri="{FF2B5EF4-FFF2-40B4-BE49-F238E27FC236}">
                <a16:creationId xmlns="" xmlns:a16="http://schemas.microsoft.com/office/drawing/2014/main" id="{ACFEB340-883C-4478-9B78-E903E6855204}"/>
              </a:ext>
            </a:extLst>
          </p:cNvPr>
          <p:cNvSpPr>
            <a:spLocks noGrp="1"/>
          </p:cNvSpPr>
          <p:nvPr>
            <p:ph idx="1"/>
          </p:nvPr>
        </p:nvSpPr>
        <p:spPr>
          <a:xfrm>
            <a:off x="693304" y="2057686"/>
            <a:ext cx="7176078" cy="3234750"/>
          </a:xfrm>
        </p:spPr>
        <p:txBody>
          <a:bodyPr>
            <a:normAutofit/>
          </a:bodyPr>
          <a:lstStyle/>
          <a:p>
            <a:pPr>
              <a:buFont typeface="Wingdings" pitchFamily="2" charset="2"/>
              <a:buChar char="§"/>
            </a:pPr>
            <a:r>
              <a:rPr lang="en-US" sz="1800" dirty="0"/>
              <a:t>Some parts of your code end up being tested, some don’t.</a:t>
            </a:r>
          </a:p>
          <a:p>
            <a:pPr>
              <a:buFont typeface="Wingdings" pitchFamily="2" charset="2"/>
              <a:buChar char="§"/>
            </a:pPr>
            <a:r>
              <a:rPr lang="en-US" sz="1800" b="1" dirty="0">
                <a:hlinkClick r:id="rId2"/>
              </a:rPr>
              <a:t>Code coverage</a:t>
            </a:r>
            <a:r>
              <a:rPr lang="en-US" sz="1800" dirty="0"/>
              <a:t> (or test coverage) is a measure of how much of your code is executed by tests.</a:t>
            </a:r>
          </a:p>
          <a:p>
            <a:pPr>
              <a:buFont typeface="Wingdings" pitchFamily="2" charset="2"/>
              <a:buChar char="§"/>
            </a:pPr>
            <a:r>
              <a:rPr lang="en-US" sz="1800" dirty="0"/>
              <a:t>A </a:t>
            </a:r>
            <a:r>
              <a:rPr lang="en-US" sz="1800" b="1" dirty="0"/>
              <a:t>code coverage tool</a:t>
            </a:r>
            <a:r>
              <a:rPr lang="en-US" sz="1800" dirty="0"/>
              <a:t> runs your test suite against a logged version of your program, and reports its coverage. </a:t>
            </a:r>
          </a:p>
          <a:p>
            <a:pPr>
              <a:buFont typeface="Wingdings" pitchFamily="2" charset="2"/>
              <a:buChar char="§"/>
            </a:pPr>
            <a:r>
              <a:rPr lang="en-US" sz="1800" dirty="0" err="1"/>
              <a:t>Pytest</a:t>
            </a:r>
            <a:r>
              <a:rPr lang="en-US" sz="1800" dirty="0"/>
              <a:t> can get this functionality thru a coverage plugin</a:t>
            </a:r>
          </a:p>
          <a:p>
            <a:pPr>
              <a:buFont typeface="Wingdings" pitchFamily="2" charset="2"/>
              <a:buChar char="§"/>
            </a:pPr>
            <a:r>
              <a:rPr lang="en-US" sz="1800" dirty="0"/>
              <a:t>You can always setup your coverage tool to ignore certain parts that you don’t want to test. </a:t>
            </a:r>
          </a:p>
          <a:p>
            <a:pPr>
              <a:buFont typeface="Wingdings" pitchFamily="2" charset="2"/>
              <a:buChar char="§"/>
            </a:pPr>
            <a:endParaRPr lang="en-US" sz="1800" dirty="0"/>
          </a:p>
          <a:p>
            <a:pPr marL="0" indent="0">
              <a:buNone/>
            </a:pPr>
            <a:endParaRPr lang="en-GB" sz="1800" dirty="0"/>
          </a:p>
        </p:txBody>
      </p:sp>
      <p:pic>
        <p:nvPicPr>
          <p:cNvPr id="6" name="Picture 5">
            <a:extLst>
              <a:ext uri="{FF2B5EF4-FFF2-40B4-BE49-F238E27FC236}">
                <a16:creationId xmlns="" xmlns:a16="http://schemas.microsoft.com/office/drawing/2014/main" id="{104E800D-1F32-4585-933E-4AB5B884D6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61421" y="4596699"/>
            <a:ext cx="4934267" cy="1967345"/>
          </a:xfrm>
          <a:prstGeom prst="rect">
            <a:avLst/>
          </a:prstGeom>
        </p:spPr>
      </p:pic>
      <p:sp>
        <p:nvSpPr>
          <p:cNvPr id="7" name="Rectangle 6">
            <a:extLst>
              <a:ext uri="{FF2B5EF4-FFF2-40B4-BE49-F238E27FC236}">
                <a16:creationId xmlns="" xmlns:a16="http://schemas.microsoft.com/office/drawing/2014/main" id="{D55F25AA-3B42-4EA3-9349-CB8AE6684130}"/>
              </a:ext>
            </a:extLst>
          </p:cNvPr>
          <p:cNvSpPr/>
          <p:nvPr/>
        </p:nvSpPr>
        <p:spPr>
          <a:xfrm>
            <a:off x="5300590" y="3290500"/>
            <a:ext cx="232756" cy="300082"/>
          </a:xfrm>
          <a:prstGeom prst="rect">
            <a:avLst/>
          </a:prstGeom>
        </p:spPr>
        <p:txBody>
          <a:bodyPr wrap="none">
            <a:spAutoFit/>
          </a:bodyPr>
          <a:lstStyle/>
          <a:p>
            <a:r>
              <a:rPr lang="en-GB" sz="1350" dirty="0">
                <a:solidFill>
                  <a:srgbClr val="333333"/>
                </a:solidFill>
                <a:latin typeface="PT Sans"/>
              </a:rPr>
              <a:t> </a:t>
            </a:r>
            <a:endParaRPr lang="en-GB" sz="1350" dirty="0"/>
          </a:p>
        </p:txBody>
      </p:sp>
      <p:pic>
        <p:nvPicPr>
          <p:cNvPr id="5" name="Picture 4" descr="postit-essential.gi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14845" y="0"/>
            <a:ext cx="3477154" cy="2316375"/>
          </a:xfrm>
          <a:prstGeom prst="rect">
            <a:avLst/>
          </a:prstGeom>
        </p:spPr>
      </p:pic>
    </p:spTree>
    <p:extLst>
      <p:ext uri="{BB962C8B-B14F-4D97-AF65-F5344CB8AC3E}">
        <p14:creationId xmlns:p14="http://schemas.microsoft.com/office/powerpoint/2010/main" val="1758989178"/>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005014E-49BF-4733-8C90-8D5165DF75F5}"/>
              </a:ext>
            </a:extLst>
          </p:cNvPr>
          <p:cNvSpPr>
            <a:spLocks noGrp="1"/>
          </p:cNvSpPr>
          <p:nvPr>
            <p:ph type="title"/>
          </p:nvPr>
        </p:nvSpPr>
        <p:spPr/>
        <p:txBody>
          <a:bodyPr/>
          <a:lstStyle/>
          <a:p>
            <a:r>
              <a:rPr lang="en-GB" dirty="0"/>
              <a:t>Code/Test </a:t>
            </a:r>
            <a:r>
              <a:rPr lang="en-GB" dirty="0" smtClean="0"/>
              <a:t>Coverage </a:t>
            </a:r>
            <a:endParaRPr lang="en-GB" dirty="0"/>
          </a:p>
        </p:txBody>
      </p:sp>
      <p:sp>
        <p:nvSpPr>
          <p:cNvPr id="3" name="Content Placeholder 2">
            <a:extLst>
              <a:ext uri="{FF2B5EF4-FFF2-40B4-BE49-F238E27FC236}">
                <a16:creationId xmlns="" xmlns:a16="http://schemas.microsoft.com/office/drawing/2014/main" id="{ACFEB340-883C-4478-9B78-E903E6855204}"/>
              </a:ext>
            </a:extLst>
          </p:cNvPr>
          <p:cNvSpPr>
            <a:spLocks noGrp="1"/>
          </p:cNvSpPr>
          <p:nvPr>
            <p:ph idx="1"/>
          </p:nvPr>
        </p:nvSpPr>
        <p:spPr>
          <a:xfrm>
            <a:off x="693304" y="2057686"/>
            <a:ext cx="7176078" cy="3234750"/>
          </a:xfrm>
        </p:spPr>
        <p:txBody>
          <a:bodyPr>
            <a:normAutofit/>
          </a:bodyPr>
          <a:lstStyle/>
          <a:p>
            <a:pPr>
              <a:buFont typeface="Wingdings" pitchFamily="2" charset="2"/>
              <a:buChar char="§"/>
            </a:pPr>
            <a:r>
              <a:rPr lang="en-US" sz="1800" dirty="0">
                <a:hlinkClick r:id="rId2"/>
              </a:rPr>
              <a:t>https://mamonu.github.io/testing_coverage</a:t>
            </a:r>
            <a:r>
              <a:rPr lang="en-US" sz="1800" dirty="0" smtClean="0">
                <a:hlinkClick r:id="rId2"/>
              </a:rPr>
              <a:t>/</a:t>
            </a:r>
            <a:endParaRPr lang="en-US" sz="1800" dirty="0"/>
          </a:p>
          <a:p>
            <a:pPr>
              <a:buFont typeface="Wingdings" pitchFamily="2" charset="2"/>
              <a:buChar char="§"/>
            </a:pPr>
            <a:r>
              <a:rPr lang="en-US" sz="1800" dirty="0" smtClean="0"/>
              <a:t>A blog post with a simple </a:t>
            </a:r>
            <a:r>
              <a:rPr lang="en-US" sz="1800" dirty="0" err="1" smtClean="0"/>
              <a:t>pytest</a:t>
            </a:r>
            <a:r>
              <a:rPr lang="en-US" sz="1800" dirty="0" smtClean="0"/>
              <a:t> example that also creates an html coverage report in html format</a:t>
            </a:r>
          </a:p>
          <a:p>
            <a:pPr>
              <a:buFont typeface="Wingdings" pitchFamily="2" charset="2"/>
              <a:buChar char="§"/>
            </a:pPr>
            <a:endParaRPr lang="en-US" sz="1800" dirty="0"/>
          </a:p>
          <a:p>
            <a:pPr>
              <a:buFont typeface="Wingdings" pitchFamily="2" charset="2"/>
              <a:buChar char="§"/>
            </a:pPr>
            <a:endParaRPr lang="en-US" sz="1800" dirty="0" smtClean="0"/>
          </a:p>
          <a:p>
            <a:pPr>
              <a:buFont typeface="Wingdings" pitchFamily="2" charset="2"/>
              <a:buChar char="§"/>
            </a:pPr>
            <a:r>
              <a:rPr lang="en-US" sz="1800" dirty="0" smtClean="0"/>
              <a:t>Ways of integrating cover reports on </a:t>
            </a:r>
            <a:r>
              <a:rPr lang="en-US" sz="1800" dirty="0" err="1" smtClean="0"/>
              <a:t>github</a:t>
            </a:r>
            <a:r>
              <a:rPr lang="en-US" sz="1800" dirty="0" smtClean="0"/>
              <a:t>:</a:t>
            </a:r>
          </a:p>
          <a:p>
            <a:pPr lvl="1">
              <a:buFont typeface="Wingdings" pitchFamily="2" charset="2"/>
              <a:buChar char="§"/>
            </a:pPr>
            <a:r>
              <a:rPr lang="en-US" sz="1400" dirty="0">
                <a:hlinkClick r:id="rId3"/>
              </a:rPr>
              <a:t>https://coveralls.io</a:t>
            </a:r>
            <a:r>
              <a:rPr lang="en-US" sz="1400" dirty="0" smtClean="0">
                <a:hlinkClick r:id="rId3"/>
              </a:rPr>
              <a:t>/</a:t>
            </a:r>
            <a:endParaRPr lang="en-US" sz="1400" dirty="0" smtClean="0"/>
          </a:p>
          <a:p>
            <a:pPr lvl="1">
              <a:buFont typeface="Wingdings" pitchFamily="2" charset="2"/>
              <a:buChar char="§"/>
            </a:pPr>
            <a:r>
              <a:rPr lang="en-US" sz="1400" dirty="0">
                <a:hlinkClick r:id="rId4"/>
              </a:rPr>
              <a:t>https://codecov.io</a:t>
            </a:r>
            <a:r>
              <a:rPr lang="en-US" sz="1400" dirty="0" smtClean="0">
                <a:hlinkClick r:id="rId4"/>
              </a:rPr>
              <a:t>/</a:t>
            </a:r>
            <a:endParaRPr lang="en-US" sz="1400" dirty="0" smtClean="0"/>
          </a:p>
          <a:p>
            <a:pPr>
              <a:buFont typeface="Wingdings" pitchFamily="2" charset="2"/>
              <a:buChar char="§"/>
            </a:pPr>
            <a:endParaRPr lang="en-US" sz="1800" dirty="0"/>
          </a:p>
          <a:p>
            <a:pPr>
              <a:buFont typeface="Wingdings" pitchFamily="2" charset="2"/>
              <a:buChar char="§"/>
            </a:pPr>
            <a:endParaRPr lang="en-US" sz="1800" dirty="0" smtClean="0"/>
          </a:p>
          <a:p>
            <a:pPr marL="0" indent="0">
              <a:buNone/>
            </a:pPr>
            <a:endParaRPr lang="en-US" sz="1800" dirty="0" smtClean="0"/>
          </a:p>
          <a:p>
            <a:pPr>
              <a:buFont typeface="Wingdings" pitchFamily="2" charset="2"/>
              <a:buChar char="§"/>
            </a:pPr>
            <a:endParaRPr lang="en-US" sz="1800" dirty="0"/>
          </a:p>
          <a:p>
            <a:pPr>
              <a:buFont typeface="Wingdings" pitchFamily="2" charset="2"/>
              <a:buChar char="§"/>
            </a:pPr>
            <a:endParaRPr lang="en-US" sz="1800" dirty="0"/>
          </a:p>
          <a:p>
            <a:pPr marL="0" indent="0">
              <a:buNone/>
            </a:pPr>
            <a:endParaRPr lang="en-GB" sz="1800" dirty="0"/>
          </a:p>
        </p:txBody>
      </p:sp>
      <p:sp>
        <p:nvSpPr>
          <p:cNvPr id="7" name="Rectangle 6">
            <a:extLst>
              <a:ext uri="{FF2B5EF4-FFF2-40B4-BE49-F238E27FC236}">
                <a16:creationId xmlns="" xmlns:a16="http://schemas.microsoft.com/office/drawing/2014/main" id="{D55F25AA-3B42-4EA3-9349-CB8AE6684130}"/>
              </a:ext>
            </a:extLst>
          </p:cNvPr>
          <p:cNvSpPr/>
          <p:nvPr/>
        </p:nvSpPr>
        <p:spPr>
          <a:xfrm>
            <a:off x="5300590" y="3290500"/>
            <a:ext cx="232756" cy="300082"/>
          </a:xfrm>
          <a:prstGeom prst="rect">
            <a:avLst/>
          </a:prstGeom>
        </p:spPr>
        <p:txBody>
          <a:bodyPr wrap="none">
            <a:spAutoFit/>
          </a:bodyPr>
          <a:lstStyle/>
          <a:p>
            <a:r>
              <a:rPr lang="en-GB" sz="1350" dirty="0">
                <a:solidFill>
                  <a:srgbClr val="333333"/>
                </a:solidFill>
                <a:latin typeface="PT Sans"/>
              </a:rPr>
              <a:t> </a:t>
            </a:r>
            <a:endParaRPr lang="en-GB" sz="1350" dirty="0"/>
          </a:p>
        </p:txBody>
      </p:sp>
      <p:pic>
        <p:nvPicPr>
          <p:cNvPr id="4" name="Picture 3"/>
          <p:cNvPicPr>
            <a:picLocks noChangeAspect="1"/>
          </p:cNvPicPr>
          <p:nvPr/>
        </p:nvPicPr>
        <p:blipFill>
          <a:blip r:embed="rId5"/>
          <a:stretch>
            <a:fillRect/>
          </a:stretch>
        </p:blipFill>
        <p:spPr>
          <a:xfrm>
            <a:off x="8855149" y="870112"/>
            <a:ext cx="3151634" cy="2918908"/>
          </a:xfrm>
          <a:prstGeom prst="rect">
            <a:avLst/>
          </a:prstGeom>
        </p:spPr>
      </p:pic>
      <p:pic>
        <p:nvPicPr>
          <p:cNvPr id="5" name="Picture 4"/>
          <p:cNvPicPr>
            <a:picLocks noChangeAspect="1"/>
          </p:cNvPicPr>
          <p:nvPr/>
        </p:nvPicPr>
        <p:blipFill>
          <a:blip r:embed="rId6"/>
          <a:stretch>
            <a:fillRect/>
          </a:stretch>
        </p:blipFill>
        <p:spPr>
          <a:xfrm>
            <a:off x="6451898" y="3952735"/>
            <a:ext cx="5587224" cy="2455511"/>
          </a:xfrm>
          <a:prstGeom prst="rect">
            <a:avLst/>
          </a:prstGeom>
        </p:spPr>
      </p:pic>
    </p:spTree>
    <p:extLst>
      <p:ext uri="{BB962C8B-B14F-4D97-AF65-F5344CB8AC3E}">
        <p14:creationId xmlns:p14="http://schemas.microsoft.com/office/powerpoint/2010/main" val="2016415640"/>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005014E-49BF-4733-8C90-8D5165DF75F5}"/>
              </a:ext>
            </a:extLst>
          </p:cNvPr>
          <p:cNvSpPr>
            <a:spLocks noGrp="1"/>
          </p:cNvSpPr>
          <p:nvPr>
            <p:ph type="title"/>
          </p:nvPr>
        </p:nvSpPr>
        <p:spPr/>
        <p:txBody>
          <a:bodyPr/>
          <a:lstStyle/>
          <a:p>
            <a:r>
              <a:rPr lang="en-GB" dirty="0"/>
              <a:t>“Covered” doesn’t mean “well tested” </a:t>
            </a:r>
          </a:p>
        </p:txBody>
      </p:sp>
      <p:sp>
        <p:nvSpPr>
          <p:cNvPr id="3" name="Content Placeholder 2">
            <a:extLst>
              <a:ext uri="{FF2B5EF4-FFF2-40B4-BE49-F238E27FC236}">
                <a16:creationId xmlns="" xmlns:a16="http://schemas.microsoft.com/office/drawing/2014/main" id="{ACFEB340-883C-4478-9B78-E903E6855204}"/>
              </a:ext>
            </a:extLst>
          </p:cNvPr>
          <p:cNvSpPr>
            <a:spLocks noGrp="1"/>
          </p:cNvSpPr>
          <p:nvPr>
            <p:ph idx="1"/>
          </p:nvPr>
        </p:nvSpPr>
        <p:spPr>
          <a:xfrm>
            <a:off x="453158" y="2084832"/>
            <a:ext cx="7176078" cy="3234750"/>
          </a:xfrm>
        </p:spPr>
        <p:txBody>
          <a:bodyPr>
            <a:normAutofit/>
          </a:bodyPr>
          <a:lstStyle/>
          <a:p>
            <a:pPr>
              <a:buFont typeface="Wingdings" pitchFamily="2" charset="2"/>
              <a:buChar char="§"/>
            </a:pPr>
            <a:endParaRPr lang="en-US" sz="1800" dirty="0"/>
          </a:p>
          <a:p>
            <a:pPr marL="0" indent="0">
              <a:buNone/>
            </a:pPr>
            <a:endParaRPr lang="en-GB" sz="1800" dirty="0"/>
          </a:p>
        </p:txBody>
      </p:sp>
      <p:sp>
        <p:nvSpPr>
          <p:cNvPr id="7" name="Rectangle 6">
            <a:extLst>
              <a:ext uri="{FF2B5EF4-FFF2-40B4-BE49-F238E27FC236}">
                <a16:creationId xmlns="" xmlns:a16="http://schemas.microsoft.com/office/drawing/2014/main" id="{D55F25AA-3B42-4EA3-9349-CB8AE6684130}"/>
              </a:ext>
            </a:extLst>
          </p:cNvPr>
          <p:cNvSpPr/>
          <p:nvPr/>
        </p:nvSpPr>
        <p:spPr>
          <a:xfrm>
            <a:off x="5300590" y="3290500"/>
            <a:ext cx="232756" cy="300082"/>
          </a:xfrm>
          <a:prstGeom prst="rect">
            <a:avLst/>
          </a:prstGeom>
        </p:spPr>
        <p:txBody>
          <a:bodyPr wrap="none">
            <a:spAutoFit/>
          </a:bodyPr>
          <a:lstStyle/>
          <a:p>
            <a:r>
              <a:rPr lang="en-GB" sz="1350" dirty="0">
                <a:solidFill>
                  <a:srgbClr val="333333"/>
                </a:solidFill>
                <a:latin typeface="PT Sans"/>
              </a:rPr>
              <a:t> </a:t>
            </a:r>
            <a:endParaRPr lang="en-GB" sz="1350" dirty="0"/>
          </a:p>
        </p:txBody>
      </p:sp>
      <p:pic>
        <p:nvPicPr>
          <p:cNvPr id="8" name="Picture 7">
            <a:extLst>
              <a:ext uri="{FF2B5EF4-FFF2-40B4-BE49-F238E27FC236}">
                <a16:creationId xmlns="" xmlns:a16="http://schemas.microsoft.com/office/drawing/2014/main" id="{7E109B7D-A7CC-9743-AE45-8C30E48B5AF6}"/>
              </a:ext>
            </a:extLst>
          </p:cNvPr>
          <p:cNvPicPr>
            <a:picLocks noChangeAspect="1"/>
          </p:cNvPicPr>
          <p:nvPr/>
        </p:nvPicPr>
        <p:blipFill>
          <a:blip r:embed="rId2"/>
          <a:stretch>
            <a:fillRect/>
          </a:stretch>
        </p:blipFill>
        <p:spPr>
          <a:xfrm>
            <a:off x="1468127" y="4030319"/>
            <a:ext cx="5458409" cy="2827681"/>
          </a:xfrm>
          <a:prstGeom prst="rect">
            <a:avLst/>
          </a:prstGeom>
        </p:spPr>
      </p:pic>
      <p:pic>
        <p:nvPicPr>
          <p:cNvPr id="3074" name="Picture 2" descr="page8image1781664">
            <a:extLst>
              <a:ext uri="{FF2B5EF4-FFF2-40B4-BE49-F238E27FC236}">
                <a16:creationId xmlns="" xmlns:a16="http://schemas.microsoft.com/office/drawing/2014/main" id="{2E6563E9-8E92-8644-AAFD-826EFE73E6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9380" y="2247911"/>
            <a:ext cx="7068513" cy="184396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4"/>
          <a:stretch>
            <a:fillRect/>
          </a:stretch>
        </p:blipFill>
        <p:spPr>
          <a:xfrm>
            <a:off x="7942416" y="1528004"/>
            <a:ext cx="4064367" cy="2296367"/>
          </a:xfrm>
          <a:prstGeom prst="rect">
            <a:avLst/>
          </a:prstGeom>
        </p:spPr>
      </p:pic>
    </p:spTree>
    <p:extLst>
      <p:ext uri="{BB962C8B-B14F-4D97-AF65-F5344CB8AC3E}">
        <p14:creationId xmlns:p14="http://schemas.microsoft.com/office/powerpoint/2010/main" val="3523837658"/>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10923856" cy="1499616"/>
          </a:xfrm>
        </p:spPr>
        <p:txBody>
          <a:bodyPr>
            <a:normAutofit/>
          </a:bodyPr>
          <a:lstStyle/>
          <a:p>
            <a:r>
              <a:rPr lang="en-US" sz="4000" dirty="0"/>
              <a:t>“</a:t>
            </a:r>
            <a:r>
              <a:rPr lang="en-US" sz="4000" dirty="0" err="1"/>
              <a:t>Quis</a:t>
            </a:r>
            <a:r>
              <a:rPr lang="en-US" sz="4000" dirty="0"/>
              <a:t> </a:t>
            </a:r>
            <a:r>
              <a:rPr lang="en-US" sz="4000" dirty="0" err="1"/>
              <a:t>custodiet</a:t>
            </a:r>
            <a:r>
              <a:rPr lang="en-US" sz="4000" dirty="0"/>
              <a:t> </a:t>
            </a:r>
            <a:r>
              <a:rPr lang="en-US" sz="4000" dirty="0" err="1" smtClean="0"/>
              <a:t>ipsos</a:t>
            </a:r>
            <a:r>
              <a:rPr lang="en-US" sz="4000" dirty="0" smtClean="0"/>
              <a:t> </a:t>
            </a:r>
            <a:r>
              <a:rPr lang="en-US" sz="4000" dirty="0" err="1" smtClean="0"/>
              <a:t>custodes</a:t>
            </a:r>
            <a:r>
              <a:rPr lang="en-US" sz="4000" dirty="0"/>
              <a:t>?”</a:t>
            </a:r>
          </a:p>
        </p:txBody>
      </p:sp>
      <p:pic>
        <p:nvPicPr>
          <p:cNvPr id="4" name="Picture 3">
            <a:extLst>
              <a:ext uri="{FF2B5EF4-FFF2-40B4-BE49-F238E27FC236}">
                <a16:creationId xmlns="" xmlns:a16="http://schemas.microsoft.com/office/drawing/2014/main" id="{A4A8DF5F-CA8E-4464-9762-CB0CC9D57B6B}"/>
              </a:ext>
            </a:extLst>
          </p:cNvPr>
          <p:cNvPicPr>
            <a:picLocks noChangeAspect="1"/>
          </p:cNvPicPr>
          <p:nvPr/>
        </p:nvPicPr>
        <p:blipFill>
          <a:blip r:embed="rId2"/>
          <a:stretch>
            <a:fillRect/>
          </a:stretch>
        </p:blipFill>
        <p:spPr>
          <a:xfrm>
            <a:off x="8633590" y="4499519"/>
            <a:ext cx="3558410" cy="2358481"/>
          </a:xfrm>
          <a:prstGeom prst="rect">
            <a:avLst/>
          </a:prstGeom>
        </p:spPr>
      </p:pic>
      <p:sp>
        <p:nvSpPr>
          <p:cNvPr id="5" name="Content Placeholder 2">
            <a:extLst>
              <a:ext uri="{FF2B5EF4-FFF2-40B4-BE49-F238E27FC236}">
                <a16:creationId xmlns="" xmlns:a16="http://schemas.microsoft.com/office/drawing/2014/main" id="{159B1F0D-2A42-4819-8166-364414E1D4E2}"/>
              </a:ext>
            </a:extLst>
          </p:cNvPr>
          <p:cNvSpPr>
            <a:spLocks noGrp="1"/>
          </p:cNvSpPr>
          <p:nvPr>
            <p:ph idx="1"/>
          </p:nvPr>
        </p:nvSpPr>
        <p:spPr>
          <a:xfrm>
            <a:off x="753231" y="2440028"/>
            <a:ext cx="7886700" cy="3263504"/>
          </a:xfrm>
        </p:spPr>
        <p:txBody>
          <a:bodyPr>
            <a:normAutofit/>
          </a:bodyPr>
          <a:lstStyle/>
          <a:p>
            <a:pPr>
              <a:buFontTx/>
              <a:buChar char="-"/>
            </a:pPr>
            <a:r>
              <a:rPr lang="en-US" dirty="0"/>
              <a:t> </a:t>
            </a:r>
            <a:r>
              <a:rPr lang="en-US" dirty="0" smtClean="0"/>
              <a:t>Latin. It </a:t>
            </a:r>
            <a:r>
              <a:rPr lang="en-US" dirty="0"/>
              <a:t>translates to “but who will guard the guardians??</a:t>
            </a:r>
            <a:r>
              <a:rPr lang="en-US" dirty="0" smtClean="0"/>
              <a:t>”</a:t>
            </a:r>
          </a:p>
          <a:p>
            <a:pPr>
              <a:buFontTx/>
              <a:buChar char="-"/>
            </a:pPr>
            <a:r>
              <a:rPr lang="en-US" dirty="0" smtClean="0"/>
              <a:t> How can you be sure that your testing is adequate?   PBT</a:t>
            </a:r>
          </a:p>
          <a:p>
            <a:r>
              <a:rPr lang="en-US" dirty="0" smtClean="0"/>
              <a:t>In </a:t>
            </a:r>
            <a:r>
              <a:rPr lang="en-US" dirty="0"/>
              <a:t>example-based unit tests you:</a:t>
            </a:r>
          </a:p>
          <a:p>
            <a:pPr lvl="1">
              <a:buFont typeface="Wingdings" charset="2"/>
              <a:buChar char="Ø"/>
            </a:pPr>
            <a:r>
              <a:rPr lang="en-US" dirty="0"/>
              <a:t>define some example inputs</a:t>
            </a:r>
          </a:p>
          <a:p>
            <a:pPr lvl="1">
              <a:buFont typeface="Wingdings" charset="2"/>
              <a:buChar char="Ø"/>
            </a:pPr>
            <a:r>
              <a:rPr lang="en-US" dirty="0"/>
              <a:t>define the expected results</a:t>
            </a:r>
          </a:p>
          <a:p>
            <a:pPr lvl="1">
              <a:buFont typeface="Wingdings" charset="2"/>
              <a:buChar char="Ø"/>
            </a:pPr>
            <a:r>
              <a:rPr lang="en-US" dirty="0"/>
              <a:t>you run your code and check that they match!</a:t>
            </a:r>
          </a:p>
          <a:p>
            <a:pPr>
              <a:buFontTx/>
              <a:buChar char="-"/>
            </a:pPr>
            <a:endParaRPr lang="en-US" dirty="0" smtClean="0"/>
          </a:p>
          <a:p>
            <a:pPr>
              <a:buFontTx/>
              <a:buChar char="-"/>
            </a:pPr>
            <a:endParaRPr lang="en-GB" dirty="0"/>
          </a:p>
        </p:txBody>
      </p:sp>
      <p:pic>
        <p:nvPicPr>
          <p:cNvPr id="7" name="Picture 6" descr="postit-Nice_to_have.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26464" y="1834287"/>
            <a:ext cx="3300648" cy="2198793"/>
          </a:xfrm>
          <a:prstGeom prst="rect">
            <a:avLst/>
          </a:prstGeom>
        </p:spPr>
      </p:pic>
    </p:spTree>
    <p:extLst>
      <p:ext uri="{BB962C8B-B14F-4D97-AF65-F5344CB8AC3E}">
        <p14:creationId xmlns:p14="http://schemas.microsoft.com/office/powerpoint/2010/main" val="3120016857"/>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85DE4C0-F7DB-4DBC-AC7F-762EF8A1350D}"/>
              </a:ext>
            </a:extLst>
          </p:cNvPr>
          <p:cNvSpPr>
            <a:spLocks noGrp="1"/>
          </p:cNvSpPr>
          <p:nvPr>
            <p:ph type="title"/>
          </p:nvPr>
        </p:nvSpPr>
        <p:spPr/>
        <p:txBody>
          <a:bodyPr/>
          <a:lstStyle/>
          <a:p>
            <a:r>
              <a:rPr lang="en-GB" dirty="0"/>
              <a:t>Automatic testing III (PBT) in python</a:t>
            </a:r>
          </a:p>
        </p:txBody>
      </p:sp>
      <p:sp>
        <p:nvSpPr>
          <p:cNvPr id="5" name="Content Placeholder 2">
            <a:extLst>
              <a:ext uri="{FF2B5EF4-FFF2-40B4-BE49-F238E27FC236}">
                <a16:creationId xmlns="" xmlns:a16="http://schemas.microsoft.com/office/drawing/2014/main" id="{57BAA347-41DE-42AE-8698-E4E476D51A6A}"/>
              </a:ext>
            </a:extLst>
          </p:cNvPr>
          <p:cNvSpPr txBox="1">
            <a:spLocks/>
          </p:cNvSpPr>
          <p:nvPr/>
        </p:nvSpPr>
        <p:spPr>
          <a:xfrm>
            <a:off x="1024129" y="2285999"/>
            <a:ext cx="4866718" cy="4298621"/>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r>
              <a:rPr lang="en-GB" dirty="0">
                <a:sym typeface="Wingdings" panose="05000000000000000000" pitchFamily="2" charset="2"/>
              </a:rPr>
              <a:t>- hypothesis module</a:t>
            </a:r>
          </a:p>
          <a:p>
            <a:r>
              <a:rPr lang="en-GB" dirty="0">
                <a:sym typeface="Wingdings" panose="05000000000000000000" pitchFamily="2" charset="2"/>
              </a:rPr>
              <a:t>Property Based Testing:</a:t>
            </a:r>
          </a:p>
          <a:p>
            <a:pPr>
              <a:buFont typeface="Wingdings" panose="05000000000000000000" pitchFamily="2" charset="2"/>
              <a:buChar char="§"/>
            </a:pPr>
            <a:r>
              <a:rPr lang="en-GB" dirty="0"/>
              <a:t> Describe the input</a:t>
            </a:r>
          </a:p>
          <a:p>
            <a:pPr>
              <a:buFont typeface="Wingdings" panose="05000000000000000000" pitchFamily="2" charset="2"/>
              <a:buChar char="§"/>
            </a:pPr>
            <a:r>
              <a:rPr lang="en-US" dirty="0"/>
              <a:t> Describe the </a:t>
            </a:r>
            <a:r>
              <a:rPr lang="en-US" i="1" dirty="0"/>
              <a:t>properties </a:t>
            </a:r>
            <a:r>
              <a:rPr lang="en-US" dirty="0"/>
              <a:t>of the output</a:t>
            </a:r>
          </a:p>
          <a:p>
            <a:pPr>
              <a:buFont typeface="Wingdings" panose="05000000000000000000" pitchFamily="2" charset="2"/>
              <a:buChar char="§"/>
            </a:pPr>
            <a:r>
              <a:rPr lang="en-US" dirty="0"/>
              <a:t> Have the computer try lots of random examples – check they don’t fail</a:t>
            </a:r>
          </a:p>
          <a:p>
            <a:pPr>
              <a:buFont typeface="Wingdings" panose="05000000000000000000" pitchFamily="2" charset="2"/>
              <a:buChar char="§"/>
            </a:pPr>
            <a:r>
              <a:rPr lang="en-US" dirty="0" err="1">
                <a:sym typeface="Wingdings" panose="05000000000000000000" pitchFamily="2" charset="2"/>
              </a:rPr>
              <a:t>Availiable</a:t>
            </a:r>
            <a:r>
              <a:rPr lang="en-US" dirty="0">
                <a:sym typeface="Wingdings" panose="05000000000000000000" pitchFamily="2" charset="2"/>
              </a:rPr>
              <a:t> as a </a:t>
            </a:r>
            <a:r>
              <a:rPr lang="en-US" dirty="0" err="1">
                <a:sym typeface="Wingdings" panose="05000000000000000000" pitchFamily="2" charset="2"/>
              </a:rPr>
              <a:t>pytest</a:t>
            </a:r>
            <a:r>
              <a:rPr lang="en-US" dirty="0">
                <a:sym typeface="Wingdings" panose="05000000000000000000" pitchFamily="2" charset="2"/>
              </a:rPr>
              <a:t> </a:t>
            </a:r>
            <a:r>
              <a:rPr lang="en-US" dirty="0" smtClean="0">
                <a:sym typeface="Wingdings" panose="05000000000000000000" pitchFamily="2" charset="2"/>
              </a:rPr>
              <a:t>plugin</a:t>
            </a:r>
          </a:p>
          <a:p>
            <a:pPr>
              <a:buFont typeface="Wingdings" panose="05000000000000000000" pitchFamily="2" charset="2"/>
              <a:buChar char="§"/>
            </a:pPr>
            <a:r>
              <a:rPr lang="en-US" dirty="0">
                <a:sym typeface="Wingdings" panose="05000000000000000000" pitchFamily="2" charset="2"/>
                <a:hlinkClick r:id="rId2"/>
              </a:rPr>
              <a:t>https://mamonu.github.io/Property-Based-Testing</a:t>
            </a:r>
            <a:r>
              <a:rPr lang="en-US" dirty="0" smtClean="0">
                <a:sym typeface="Wingdings" panose="05000000000000000000" pitchFamily="2" charset="2"/>
                <a:hlinkClick r:id="rId2"/>
              </a:rPr>
              <a:t>/</a:t>
            </a:r>
            <a:endParaRPr lang="en-US" dirty="0" smtClean="0">
              <a:sym typeface="Wingdings" panose="05000000000000000000" pitchFamily="2" charset="2"/>
            </a:endParaRPr>
          </a:p>
          <a:p>
            <a:pPr>
              <a:buFont typeface="Wingdings" panose="05000000000000000000" pitchFamily="2" charset="2"/>
              <a:buChar char="§"/>
            </a:pPr>
            <a:endParaRPr lang="en-GB" dirty="0">
              <a:sym typeface="Wingdings" panose="05000000000000000000" pitchFamily="2" charset="2"/>
            </a:endParaRPr>
          </a:p>
        </p:txBody>
      </p:sp>
      <p:pic>
        <p:nvPicPr>
          <p:cNvPr id="3" name="Picture 2">
            <a:extLst>
              <a:ext uri="{FF2B5EF4-FFF2-40B4-BE49-F238E27FC236}">
                <a16:creationId xmlns="" xmlns:a16="http://schemas.microsoft.com/office/drawing/2014/main" id="{9E5B3FF4-5CDE-4F05-BAAD-19E1BB92465F}"/>
              </a:ext>
            </a:extLst>
          </p:cNvPr>
          <p:cNvPicPr>
            <a:picLocks noChangeAspect="1"/>
          </p:cNvPicPr>
          <p:nvPr/>
        </p:nvPicPr>
        <p:blipFill rotWithShape="1">
          <a:blip r:embed="rId3"/>
          <a:srcRect l="616" t="18825" r="-616" b="-18825"/>
          <a:stretch/>
        </p:blipFill>
        <p:spPr>
          <a:xfrm>
            <a:off x="6345115" y="3907361"/>
            <a:ext cx="5846885" cy="3681985"/>
          </a:xfrm>
          <a:prstGeom prst="rect">
            <a:avLst/>
          </a:prstGeom>
        </p:spPr>
      </p:pic>
      <p:pic>
        <p:nvPicPr>
          <p:cNvPr id="6" name="Picture 5" descr="postit-Nice_to_have.gi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79424" y="1563847"/>
            <a:ext cx="3300648" cy="2198793"/>
          </a:xfrm>
          <a:prstGeom prst="rect">
            <a:avLst/>
          </a:prstGeom>
        </p:spPr>
      </p:pic>
    </p:spTree>
    <p:extLst>
      <p:ext uri="{BB962C8B-B14F-4D97-AF65-F5344CB8AC3E}">
        <p14:creationId xmlns:p14="http://schemas.microsoft.com/office/powerpoint/2010/main" val="188135694"/>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85DE4C0-F7DB-4DBC-AC7F-762EF8A1350D}"/>
              </a:ext>
            </a:extLst>
          </p:cNvPr>
          <p:cNvSpPr>
            <a:spLocks noGrp="1"/>
          </p:cNvSpPr>
          <p:nvPr>
            <p:ph type="title"/>
          </p:nvPr>
        </p:nvSpPr>
        <p:spPr/>
        <p:txBody>
          <a:bodyPr/>
          <a:lstStyle/>
          <a:p>
            <a:r>
              <a:rPr lang="en-GB" dirty="0"/>
              <a:t>Automatic testing III (PBT) in R</a:t>
            </a:r>
          </a:p>
        </p:txBody>
      </p:sp>
      <p:sp>
        <p:nvSpPr>
          <p:cNvPr id="5" name="Content Placeholder 2">
            <a:extLst>
              <a:ext uri="{FF2B5EF4-FFF2-40B4-BE49-F238E27FC236}">
                <a16:creationId xmlns="" xmlns:a16="http://schemas.microsoft.com/office/drawing/2014/main" id="{57BAA347-41DE-42AE-8698-E4E476D51A6A}"/>
              </a:ext>
            </a:extLst>
          </p:cNvPr>
          <p:cNvSpPr txBox="1">
            <a:spLocks/>
          </p:cNvSpPr>
          <p:nvPr/>
        </p:nvSpPr>
        <p:spPr>
          <a:xfrm>
            <a:off x="1024129" y="2286000"/>
            <a:ext cx="4418310" cy="3986784"/>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r>
              <a:rPr lang="en-GB" dirty="0">
                <a:sym typeface="Wingdings" panose="05000000000000000000" pitchFamily="2" charset="2"/>
              </a:rPr>
              <a:t>- hedgehog library</a:t>
            </a:r>
          </a:p>
        </p:txBody>
      </p:sp>
      <p:pic>
        <p:nvPicPr>
          <p:cNvPr id="4" name="Picture 3">
            <a:extLst>
              <a:ext uri="{FF2B5EF4-FFF2-40B4-BE49-F238E27FC236}">
                <a16:creationId xmlns="" xmlns:a16="http://schemas.microsoft.com/office/drawing/2014/main" id="{9D6B559D-C4BA-41AD-A0E2-3AA790967FD1}"/>
              </a:ext>
            </a:extLst>
          </p:cNvPr>
          <p:cNvPicPr>
            <a:picLocks noChangeAspect="1"/>
          </p:cNvPicPr>
          <p:nvPr/>
        </p:nvPicPr>
        <p:blipFill>
          <a:blip r:embed="rId2"/>
          <a:stretch>
            <a:fillRect/>
          </a:stretch>
        </p:blipFill>
        <p:spPr>
          <a:xfrm>
            <a:off x="4546512" y="1897158"/>
            <a:ext cx="6823452" cy="4516354"/>
          </a:xfrm>
          <a:prstGeom prst="rect">
            <a:avLst/>
          </a:prstGeom>
        </p:spPr>
      </p:pic>
    </p:spTree>
    <p:extLst>
      <p:ext uri="{BB962C8B-B14F-4D97-AF65-F5344CB8AC3E}">
        <p14:creationId xmlns:p14="http://schemas.microsoft.com/office/powerpoint/2010/main" val="1637754367"/>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85DE4C0-F7DB-4DBC-AC7F-762EF8A1350D}"/>
              </a:ext>
            </a:extLst>
          </p:cNvPr>
          <p:cNvSpPr>
            <a:spLocks noGrp="1"/>
          </p:cNvSpPr>
          <p:nvPr>
            <p:ph type="title"/>
          </p:nvPr>
        </p:nvSpPr>
        <p:spPr/>
        <p:txBody>
          <a:bodyPr/>
          <a:lstStyle/>
          <a:p>
            <a:r>
              <a:rPr lang="en-GB" dirty="0"/>
              <a:t>Property based </a:t>
            </a:r>
            <a:r>
              <a:rPr lang="en-GB" dirty="0" smtClean="0"/>
              <a:t>testing</a:t>
            </a:r>
            <a:endParaRPr lang="en-GB" dirty="0"/>
          </a:p>
        </p:txBody>
      </p:sp>
      <p:sp>
        <p:nvSpPr>
          <p:cNvPr id="5" name="Content Placeholder 2">
            <a:extLst>
              <a:ext uri="{FF2B5EF4-FFF2-40B4-BE49-F238E27FC236}">
                <a16:creationId xmlns="" xmlns:a16="http://schemas.microsoft.com/office/drawing/2014/main" id="{57BAA347-41DE-42AE-8698-E4E476D51A6A}"/>
              </a:ext>
            </a:extLst>
          </p:cNvPr>
          <p:cNvSpPr txBox="1">
            <a:spLocks/>
          </p:cNvSpPr>
          <p:nvPr/>
        </p:nvSpPr>
        <p:spPr>
          <a:xfrm>
            <a:off x="1024129" y="1958109"/>
            <a:ext cx="8360016" cy="4314675"/>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GB" dirty="0">
                <a:sym typeface="Wingdings" panose="05000000000000000000" pitchFamily="2" charset="2"/>
              </a:rPr>
              <a:t>A bit more involved</a:t>
            </a:r>
          </a:p>
          <a:p>
            <a:pPr marL="0" indent="0">
              <a:buNone/>
            </a:pPr>
            <a:endParaRPr lang="en-GB" dirty="0">
              <a:sym typeface="Wingdings" panose="05000000000000000000" pitchFamily="2" charset="2"/>
            </a:endParaRPr>
          </a:p>
          <a:p>
            <a:pPr lvl="1">
              <a:buFont typeface="Wingdings" pitchFamily="2" charset="2"/>
              <a:buChar char="§"/>
            </a:pPr>
            <a:r>
              <a:rPr lang="en-GB" dirty="0"/>
              <a:t>   Writing good properties can be hard</a:t>
            </a:r>
          </a:p>
          <a:p>
            <a:pPr lvl="1">
              <a:buFont typeface="Wingdings" pitchFamily="2" charset="2"/>
              <a:buChar char="§"/>
            </a:pPr>
            <a:r>
              <a:rPr lang="en-GB" dirty="0"/>
              <a:t>   Writing good generators can be even harder </a:t>
            </a:r>
          </a:p>
          <a:p>
            <a:pPr marL="0" indent="0">
              <a:buNone/>
            </a:pPr>
            <a:r>
              <a:rPr lang="en-GB" dirty="0"/>
              <a:t> </a:t>
            </a:r>
          </a:p>
          <a:p>
            <a:pPr>
              <a:buFont typeface="Wingdings" pitchFamily="2" charset="2"/>
              <a:buChar char="§"/>
            </a:pPr>
            <a:r>
              <a:rPr lang="en-GB" dirty="0"/>
              <a:t>  PBTs are more general</a:t>
            </a:r>
          </a:p>
          <a:p>
            <a:pPr lvl="1">
              <a:buFont typeface="Wingdings" pitchFamily="2" charset="2"/>
              <a:buChar char="§"/>
            </a:pPr>
            <a:r>
              <a:rPr lang="en-GB" dirty="0"/>
              <a:t> One property-based test can replace many example-based tests. </a:t>
            </a:r>
          </a:p>
          <a:p>
            <a:pPr lvl="1">
              <a:buFont typeface="Wingdings" pitchFamily="2" charset="2"/>
              <a:buChar char="§"/>
            </a:pPr>
            <a:r>
              <a:rPr lang="en-GB" dirty="0"/>
              <a:t> PBTs can reveal overlooked edge cases </a:t>
            </a:r>
          </a:p>
          <a:p>
            <a:pPr lvl="2">
              <a:buFont typeface="Wingdings" pitchFamily="2" charset="2"/>
              <a:buChar char="§"/>
            </a:pPr>
            <a:r>
              <a:rPr lang="en-GB"/>
              <a:t> </a:t>
            </a:r>
            <a:r>
              <a:rPr lang="en-GB" dirty="0"/>
              <a:t>Nulls, negative numbers, weird strings, etc. </a:t>
            </a:r>
          </a:p>
        </p:txBody>
      </p:sp>
    </p:spTree>
    <p:extLst>
      <p:ext uri="{BB962C8B-B14F-4D97-AF65-F5344CB8AC3E}">
        <p14:creationId xmlns:p14="http://schemas.microsoft.com/office/powerpoint/2010/main" val="10766616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2AF9C04-2FC9-451F-9767-721017716199}"/>
              </a:ext>
            </a:extLst>
          </p:cNvPr>
          <p:cNvSpPr>
            <a:spLocks noGrp="1"/>
          </p:cNvSpPr>
          <p:nvPr>
            <p:ph type="title"/>
          </p:nvPr>
        </p:nvSpPr>
        <p:spPr/>
        <p:txBody>
          <a:bodyPr>
            <a:normAutofit/>
          </a:bodyPr>
          <a:lstStyle/>
          <a:p>
            <a:r>
              <a:rPr lang="en-GB" sz="4000" dirty="0" err="1" smtClean="0"/>
              <a:t>Sidenote</a:t>
            </a:r>
            <a:r>
              <a:rPr lang="en-GB" sz="4000" dirty="0" smtClean="0"/>
              <a:t>: </a:t>
            </a:r>
            <a:br>
              <a:rPr lang="en-GB" sz="4000" dirty="0" smtClean="0"/>
            </a:br>
            <a:r>
              <a:rPr lang="en-GB" sz="4000" dirty="0" smtClean="0"/>
              <a:t>Mutation </a:t>
            </a:r>
            <a:r>
              <a:rPr lang="en-GB" sz="4000" dirty="0"/>
              <a:t>Testing</a:t>
            </a:r>
          </a:p>
        </p:txBody>
      </p:sp>
      <p:sp>
        <p:nvSpPr>
          <p:cNvPr id="3" name="Content Placeholder 2">
            <a:extLst>
              <a:ext uri="{FF2B5EF4-FFF2-40B4-BE49-F238E27FC236}">
                <a16:creationId xmlns="" xmlns:a16="http://schemas.microsoft.com/office/drawing/2014/main" id="{788B2C42-AD00-4FA1-B35C-4CEC061E8E65}"/>
              </a:ext>
            </a:extLst>
          </p:cNvPr>
          <p:cNvSpPr>
            <a:spLocks noGrp="1"/>
          </p:cNvSpPr>
          <p:nvPr>
            <p:ph idx="1"/>
          </p:nvPr>
        </p:nvSpPr>
        <p:spPr/>
        <p:txBody>
          <a:bodyPr>
            <a:normAutofit/>
          </a:bodyPr>
          <a:lstStyle/>
          <a:p>
            <a:pPr>
              <a:buFont typeface="Wingdings" panose="05000000000000000000" pitchFamily="2" charset="2"/>
              <a:buChar char="§"/>
            </a:pPr>
            <a:r>
              <a:rPr lang="en-US" i="1" dirty="0"/>
              <a:t>Mutation testing involves </a:t>
            </a:r>
            <a:r>
              <a:rPr lang="en-US" i="1" dirty="0">
                <a:solidFill>
                  <a:schemeClr val="accent4"/>
                </a:solidFill>
              </a:rPr>
              <a:t>modifying</a:t>
            </a:r>
            <a:r>
              <a:rPr lang="en-US" i="1" dirty="0"/>
              <a:t> a program’s source code or byte code in small ways. </a:t>
            </a:r>
          </a:p>
          <a:p>
            <a:pPr>
              <a:buFont typeface="Wingdings" panose="05000000000000000000" pitchFamily="2" charset="2"/>
              <a:buChar char="§"/>
            </a:pPr>
            <a:r>
              <a:rPr lang="en-US" i="1" dirty="0"/>
              <a:t>A test suite that does not detect and reject the mutated code is considered defective. </a:t>
            </a:r>
          </a:p>
          <a:p>
            <a:pPr>
              <a:buFont typeface="Wingdings" panose="05000000000000000000" pitchFamily="2" charset="2"/>
              <a:buChar char="§"/>
            </a:pPr>
            <a:r>
              <a:rPr lang="en-US" i="1" dirty="0"/>
              <a:t>These so-called mutations, are based on </a:t>
            </a:r>
            <a:r>
              <a:rPr lang="en-US" i="1" dirty="0">
                <a:solidFill>
                  <a:schemeClr val="accent4"/>
                </a:solidFill>
              </a:rPr>
              <a:t>well-defined mutation operators </a:t>
            </a:r>
            <a:r>
              <a:rPr lang="en-US" i="1" dirty="0"/>
              <a:t>that either mimic typical programming errors (such as using the wrong operator or variable name) or force the creation of valuable tests (such as driving each expression to zero). </a:t>
            </a:r>
          </a:p>
          <a:p>
            <a:pPr>
              <a:buFont typeface="Wingdings" panose="05000000000000000000" pitchFamily="2" charset="2"/>
              <a:buChar char="§"/>
            </a:pPr>
            <a:r>
              <a:rPr lang="en-US" i="1" dirty="0"/>
              <a:t> The purpose is to help the tester develop effective tests or locate weaknesses in the test data used for the program or in sections of the code that are seldom or never accessed during execution.</a:t>
            </a:r>
          </a:p>
          <a:p>
            <a:pPr>
              <a:buFont typeface="Wingdings" panose="05000000000000000000" pitchFamily="2" charset="2"/>
              <a:buChar char="§"/>
            </a:pPr>
            <a:r>
              <a:rPr lang="en-GB" sz="1800" dirty="0">
                <a:latin typeface="Arial" panose="020B0604020202020204" pitchFamily="34" charset="0"/>
                <a:cs typeface="Arial" panose="020B0604020202020204" pitchFamily="34" charset="0"/>
              </a:rPr>
              <a:t>Related Python packages : </a:t>
            </a:r>
          </a:p>
          <a:p>
            <a:pPr lvl="2">
              <a:buFont typeface="Wingdings" panose="05000000000000000000" pitchFamily="2" charset="2"/>
              <a:buChar char="§"/>
            </a:pPr>
            <a:r>
              <a:rPr lang="en-GB" sz="1600" dirty="0" err="1">
                <a:latin typeface="Arial" panose="020B0604020202020204" pitchFamily="34" charset="0"/>
                <a:cs typeface="Arial" panose="020B0604020202020204" pitchFamily="34" charset="0"/>
              </a:rPr>
              <a:t>mutpy</a:t>
            </a:r>
            <a:r>
              <a:rPr lang="en-GB" sz="1600" dirty="0">
                <a:latin typeface="Arial" panose="020B0604020202020204" pitchFamily="34" charset="0"/>
                <a:cs typeface="Arial" panose="020B0604020202020204" pitchFamily="34" charset="0"/>
              </a:rPr>
              <a:t> /  </a:t>
            </a:r>
            <a:r>
              <a:rPr lang="en-GB" sz="1600" dirty="0" err="1">
                <a:latin typeface="Arial" panose="020B0604020202020204" pitchFamily="34" charset="0"/>
                <a:cs typeface="Arial" panose="020B0604020202020204" pitchFamily="34" charset="0"/>
              </a:rPr>
              <a:t>mutmut</a:t>
            </a:r>
            <a:r>
              <a:rPr lang="en-GB" sz="1600" dirty="0">
                <a:latin typeface="Arial" panose="020B0604020202020204" pitchFamily="34" charset="0"/>
                <a:cs typeface="Arial" panose="020B0604020202020204" pitchFamily="34" charset="0"/>
              </a:rPr>
              <a:t> / </a:t>
            </a:r>
            <a:r>
              <a:rPr lang="en-GB" sz="1600" u="sng" dirty="0" err="1">
                <a:latin typeface="Arial" panose="020B0604020202020204" pitchFamily="34" charset="0"/>
                <a:cs typeface="Arial" panose="020B0604020202020204" pitchFamily="34" charset="0"/>
              </a:rPr>
              <a:t>cosmic_ray</a:t>
            </a:r>
            <a:r>
              <a:rPr lang="en-GB" sz="1600" u="sng" dirty="0">
                <a:latin typeface="Arial" panose="020B0604020202020204" pitchFamily="34" charset="0"/>
                <a:cs typeface="Arial" panose="020B0604020202020204" pitchFamily="34" charset="0"/>
              </a:rPr>
              <a:t> </a:t>
            </a:r>
            <a:r>
              <a:rPr lang="en-GB" sz="1600" dirty="0">
                <a:latin typeface="Arial" panose="020B0604020202020204" pitchFamily="34" charset="0"/>
                <a:cs typeface="Arial" panose="020B0604020202020204" pitchFamily="34" charset="0"/>
              </a:rPr>
              <a:t>(recommended)</a:t>
            </a:r>
          </a:p>
          <a:p>
            <a:pPr>
              <a:buFont typeface="Wingdings" panose="05000000000000000000" pitchFamily="2" charset="2"/>
              <a:buChar char="§"/>
            </a:pPr>
            <a:endParaRPr lang="en-GB" dirty="0"/>
          </a:p>
        </p:txBody>
      </p:sp>
      <p:pic>
        <p:nvPicPr>
          <p:cNvPr id="5" name="Picture 4">
            <a:extLst>
              <a:ext uri="{FF2B5EF4-FFF2-40B4-BE49-F238E27FC236}">
                <a16:creationId xmlns="" xmlns:a16="http://schemas.microsoft.com/office/drawing/2014/main" id="{18D26CF0-D30B-45B2-B13A-2805D428DADC}"/>
              </a:ext>
            </a:extLst>
          </p:cNvPr>
          <p:cNvPicPr>
            <a:picLocks noChangeAspect="1"/>
          </p:cNvPicPr>
          <p:nvPr/>
        </p:nvPicPr>
        <p:blipFill>
          <a:blip r:embed="rId2"/>
          <a:stretch>
            <a:fillRect/>
          </a:stretch>
        </p:blipFill>
        <p:spPr>
          <a:xfrm>
            <a:off x="10183397" y="5929312"/>
            <a:ext cx="1968949" cy="928688"/>
          </a:xfrm>
          <a:prstGeom prst="rect">
            <a:avLst/>
          </a:prstGeom>
        </p:spPr>
      </p:pic>
      <p:pic>
        <p:nvPicPr>
          <p:cNvPr id="6" name="Picture 5"/>
          <p:cNvPicPr>
            <a:picLocks noChangeAspect="1"/>
          </p:cNvPicPr>
          <p:nvPr/>
        </p:nvPicPr>
        <p:blipFill>
          <a:blip r:embed="rId3"/>
          <a:stretch>
            <a:fillRect/>
          </a:stretch>
        </p:blipFill>
        <p:spPr>
          <a:xfrm>
            <a:off x="8794594" y="0"/>
            <a:ext cx="3397406" cy="1919534"/>
          </a:xfrm>
          <a:prstGeom prst="rect">
            <a:avLst/>
          </a:prstGeom>
        </p:spPr>
      </p:pic>
    </p:spTree>
    <p:extLst>
      <p:ext uri="{BB962C8B-B14F-4D97-AF65-F5344CB8AC3E}">
        <p14:creationId xmlns:p14="http://schemas.microsoft.com/office/powerpoint/2010/main" val="812508043"/>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t>Essential   / Nice to have     / Deeper</a:t>
            </a:r>
            <a:endParaRPr lang="en-US" sz="3200" dirty="0"/>
          </a:p>
        </p:txBody>
      </p:sp>
      <p:pic>
        <p:nvPicPr>
          <p:cNvPr id="4" name="Picture 3" descr="postit-essential.gi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598572"/>
            <a:ext cx="3605121" cy="2401623"/>
          </a:xfrm>
          <a:prstGeom prst="rect">
            <a:avLst/>
          </a:prstGeom>
        </p:spPr>
      </p:pic>
      <p:pic>
        <p:nvPicPr>
          <p:cNvPr id="5" name="Picture 4" descr="postit-Nice_to_have.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34626" y="2704399"/>
            <a:ext cx="3300648" cy="2198793"/>
          </a:xfrm>
          <a:prstGeom prst="rect">
            <a:avLst/>
          </a:prstGeom>
        </p:spPr>
      </p:pic>
      <p:pic>
        <p:nvPicPr>
          <p:cNvPr id="6" name="Picture 5"/>
          <p:cNvPicPr>
            <a:picLocks noChangeAspect="1"/>
          </p:cNvPicPr>
          <p:nvPr/>
        </p:nvPicPr>
        <p:blipFill>
          <a:blip r:embed="rId4"/>
          <a:stretch>
            <a:fillRect/>
          </a:stretch>
        </p:blipFill>
        <p:spPr>
          <a:xfrm>
            <a:off x="8048254" y="2563298"/>
            <a:ext cx="3621126" cy="2045936"/>
          </a:xfrm>
          <a:prstGeom prst="rect">
            <a:avLst/>
          </a:prstGeom>
        </p:spPr>
      </p:pic>
    </p:spTree>
    <p:extLst>
      <p:ext uri="{BB962C8B-B14F-4D97-AF65-F5344CB8AC3E}">
        <p14:creationId xmlns:p14="http://schemas.microsoft.com/office/powerpoint/2010/main" val="2471100326"/>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2AF9C04-2FC9-451F-9767-721017716199}"/>
              </a:ext>
            </a:extLst>
          </p:cNvPr>
          <p:cNvSpPr>
            <a:spLocks noGrp="1"/>
          </p:cNvSpPr>
          <p:nvPr>
            <p:ph type="title"/>
          </p:nvPr>
        </p:nvSpPr>
        <p:spPr/>
        <p:txBody>
          <a:bodyPr>
            <a:normAutofit fontScale="90000"/>
          </a:bodyPr>
          <a:lstStyle/>
          <a:p>
            <a:r>
              <a:rPr lang="en-GB" dirty="0" err="1" smtClean="0"/>
              <a:t>Sidenote</a:t>
            </a:r>
            <a:r>
              <a:rPr lang="en-GB" dirty="0" smtClean="0"/>
              <a:t>:</a:t>
            </a:r>
            <a:br>
              <a:rPr lang="en-GB" dirty="0" smtClean="0"/>
            </a:br>
            <a:r>
              <a:rPr lang="en-GB" dirty="0" smtClean="0"/>
              <a:t>Mutation Testing</a:t>
            </a:r>
            <a:br>
              <a:rPr lang="en-GB" dirty="0" smtClean="0"/>
            </a:br>
            <a:endParaRPr lang="en-GB" dirty="0"/>
          </a:p>
        </p:txBody>
      </p:sp>
      <p:sp>
        <p:nvSpPr>
          <p:cNvPr id="3" name="Content Placeholder 2">
            <a:extLst>
              <a:ext uri="{FF2B5EF4-FFF2-40B4-BE49-F238E27FC236}">
                <a16:creationId xmlns="" xmlns:a16="http://schemas.microsoft.com/office/drawing/2014/main" id="{788B2C42-AD00-4FA1-B35C-4CEC061E8E65}"/>
              </a:ext>
            </a:extLst>
          </p:cNvPr>
          <p:cNvSpPr>
            <a:spLocks noGrp="1"/>
          </p:cNvSpPr>
          <p:nvPr>
            <p:ph idx="1"/>
          </p:nvPr>
        </p:nvSpPr>
        <p:spPr>
          <a:xfrm>
            <a:off x="616661" y="2235200"/>
            <a:ext cx="2976419" cy="2387600"/>
          </a:xfrm>
        </p:spPr>
        <p:txBody>
          <a:bodyPr>
            <a:normAutofit fontScale="77500" lnSpcReduction="20000"/>
          </a:bodyPr>
          <a:lstStyle/>
          <a:p>
            <a:pPr>
              <a:buFont typeface="Wingdings" panose="05000000000000000000" pitchFamily="2" charset="2"/>
              <a:buChar char="§"/>
            </a:pPr>
            <a:r>
              <a:rPr lang="en-US" i="1" dirty="0"/>
              <a:t>Mutation testing involves </a:t>
            </a:r>
            <a:r>
              <a:rPr lang="en-US" i="1" dirty="0">
                <a:solidFill>
                  <a:schemeClr val="accent4"/>
                </a:solidFill>
              </a:rPr>
              <a:t>modifying</a:t>
            </a:r>
            <a:r>
              <a:rPr lang="en-US" i="1" dirty="0"/>
              <a:t> a program’s source code or byte code in small ways. </a:t>
            </a:r>
          </a:p>
          <a:p>
            <a:pPr>
              <a:buFont typeface="Wingdings" panose="05000000000000000000" pitchFamily="2" charset="2"/>
              <a:buChar char="§"/>
            </a:pPr>
            <a:r>
              <a:rPr lang="en-US" i="1" dirty="0"/>
              <a:t>A test suite that does not detect and reject the mutated code is considered defective. </a:t>
            </a:r>
            <a:endParaRPr lang="en-US" i="1" dirty="0" smtClean="0"/>
          </a:p>
          <a:p>
            <a:pPr>
              <a:buFont typeface="Wingdings" panose="05000000000000000000" pitchFamily="2" charset="2"/>
              <a:buChar char="§"/>
            </a:pPr>
            <a:r>
              <a:rPr lang="en-US" i="1" dirty="0" smtClean="0"/>
              <a:t>Currently experimental, academic</a:t>
            </a:r>
          </a:p>
          <a:p>
            <a:pPr>
              <a:buFont typeface="Wingdings" panose="05000000000000000000" pitchFamily="2" charset="2"/>
              <a:buChar char="§"/>
            </a:pPr>
            <a:r>
              <a:rPr lang="en-US" i="1" dirty="0" smtClean="0"/>
              <a:t>But its good to think outside the box</a:t>
            </a:r>
          </a:p>
          <a:p>
            <a:pPr>
              <a:buFont typeface="Wingdings" panose="05000000000000000000" pitchFamily="2" charset="2"/>
              <a:buChar char="§"/>
            </a:pPr>
            <a:endParaRPr lang="en-US" i="1" dirty="0"/>
          </a:p>
          <a:p>
            <a:pPr marL="0" indent="0">
              <a:buNone/>
            </a:pPr>
            <a:endParaRPr lang="en-US" i="1" dirty="0"/>
          </a:p>
          <a:p>
            <a:pPr>
              <a:buFont typeface="Wingdings" panose="05000000000000000000" pitchFamily="2" charset="2"/>
              <a:buChar char="§"/>
            </a:pPr>
            <a:endParaRPr lang="en-US" i="1" dirty="0"/>
          </a:p>
          <a:p>
            <a:pPr>
              <a:buFont typeface="Wingdings" panose="05000000000000000000" pitchFamily="2" charset="2"/>
              <a:buChar char="§"/>
            </a:pPr>
            <a:endParaRPr lang="en-US" i="1" dirty="0"/>
          </a:p>
          <a:p>
            <a:pPr>
              <a:buFont typeface="Wingdings" panose="05000000000000000000" pitchFamily="2" charset="2"/>
              <a:buChar char="§"/>
            </a:pPr>
            <a:endParaRPr lang="en-US" i="1" dirty="0"/>
          </a:p>
        </p:txBody>
      </p:sp>
      <p:pic>
        <p:nvPicPr>
          <p:cNvPr id="5" name="Picture 4">
            <a:extLst>
              <a:ext uri="{FF2B5EF4-FFF2-40B4-BE49-F238E27FC236}">
                <a16:creationId xmlns="" xmlns:a16="http://schemas.microsoft.com/office/drawing/2014/main" id="{18D26CF0-D30B-45B2-B13A-2805D428DADC}"/>
              </a:ext>
            </a:extLst>
          </p:cNvPr>
          <p:cNvPicPr>
            <a:picLocks noChangeAspect="1"/>
          </p:cNvPicPr>
          <p:nvPr/>
        </p:nvPicPr>
        <p:blipFill>
          <a:blip r:embed="rId2"/>
          <a:stretch>
            <a:fillRect/>
          </a:stretch>
        </p:blipFill>
        <p:spPr>
          <a:xfrm>
            <a:off x="10223051" y="5904988"/>
            <a:ext cx="1968949" cy="928688"/>
          </a:xfrm>
          <a:prstGeom prst="rect">
            <a:avLst/>
          </a:prstGeom>
        </p:spPr>
      </p:pic>
      <p:pic>
        <p:nvPicPr>
          <p:cNvPr id="6" name="Picture 5">
            <a:extLst>
              <a:ext uri="{FF2B5EF4-FFF2-40B4-BE49-F238E27FC236}">
                <a16:creationId xmlns="" xmlns:a16="http://schemas.microsoft.com/office/drawing/2014/main" id="{56EF3689-F096-B144-8D9B-E87D5FF483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69652" y="73891"/>
            <a:ext cx="4004671" cy="5486400"/>
          </a:xfrm>
          <a:prstGeom prst="rect">
            <a:avLst/>
          </a:prstGeom>
        </p:spPr>
      </p:pic>
      <p:pic>
        <p:nvPicPr>
          <p:cNvPr id="7" name="Picture 6">
            <a:extLst>
              <a:ext uri="{FF2B5EF4-FFF2-40B4-BE49-F238E27FC236}">
                <a16:creationId xmlns="" xmlns:a16="http://schemas.microsoft.com/office/drawing/2014/main" id="{83C1C674-07FB-A740-997B-044D1A3AE2F2}"/>
              </a:ext>
            </a:extLst>
          </p:cNvPr>
          <p:cNvPicPr>
            <a:picLocks noChangeAspect="1"/>
          </p:cNvPicPr>
          <p:nvPr/>
        </p:nvPicPr>
        <p:blipFill>
          <a:blip r:embed="rId4"/>
          <a:stretch>
            <a:fillRect/>
          </a:stretch>
        </p:blipFill>
        <p:spPr>
          <a:xfrm>
            <a:off x="3593080" y="2235200"/>
            <a:ext cx="4111624" cy="2215193"/>
          </a:xfrm>
          <a:prstGeom prst="rect">
            <a:avLst/>
          </a:prstGeom>
        </p:spPr>
      </p:pic>
      <p:pic>
        <p:nvPicPr>
          <p:cNvPr id="8" name="Picture 7"/>
          <p:cNvPicPr>
            <a:picLocks noChangeAspect="1"/>
          </p:cNvPicPr>
          <p:nvPr/>
        </p:nvPicPr>
        <p:blipFill>
          <a:blip r:embed="rId5"/>
          <a:stretch>
            <a:fillRect/>
          </a:stretch>
        </p:blipFill>
        <p:spPr>
          <a:xfrm>
            <a:off x="533726" y="4820883"/>
            <a:ext cx="3397406" cy="1919534"/>
          </a:xfrm>
          <a:prstGeom prst="rect">
            <a:avLst/>
          </a:prstGeom>
        </p:spPr>
      </p:pic>
    </p:spTree>
    <p:extLst>
      <p:ext uri="{BB962C8B-B14F-4D97-AF65-F5344CB8AC3E}">
        <p14:creationId xmlns:p14="http://schemas.microsoft.com/office/powerpoint/2010/main" val="3434170255"/>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D86F3D5-66A1-4CB4-94FB-939E190EB164}"/>
              </a:ext>
            </a:extLst>
          </p:cNvPr>
          <p:cNvSpPr>
            <a:spLocks noGrp="1"/>
          </p:cNvSpPr>
          <p:nvPr>
            <p:ph type="title"/>
          </p:nvPr>
        </p:nvSpPr>
        <p:spPr/>
        <p:txBody>
          <a:bodyPr/>
          <a:lstStyle/>
          <a:p>
            <a:r>
              <a:rPr lang="en-GB" dirty="0"/>
              <a:t>Continuous </a:t>
            </a:r>
            <a:br>
              <a:rPr lang="en-GB" dirty="0"/>
            </a:br>
            <a:r>
              <a:rPr lang="en-GB" dirty="0"/>
              <a:t>Integration</a:t>
            </a:r>
          </a:p>
        </p:txBody>
      </p:sp>
      <p:sp>
        <p:nvSpPr>
          <p:cNvPr id="3" name="Content Placeholder 2">
            <a:extLst>
              <a:ext uri="{FF2B5EF4-FFF2-40B4-BE49-F238E27FC236}">
                <a16:creationId xmlns="" xmlns:a16="http://schemas.microsoft.com/office/drawing/2014/main" id="{159B1F0D-2A42-4819-8166-364414E1D4E2}"/>
              </a:ext>
            </a:extLst>
          </p:cNvPr>
          <p:cNvSpPr>
            <a:spLocks noGrp="1"/>
          </p:cNvSpPr>
          <p:nvPr>
            <p:ph idx="1"/>
          </p:nvPr>
        </p:nvSpPr>
        <p:spPr>
          <a:xfrm>
            <a:off x="2152650" y="2569369"/>
            <a:ext cx="7886700" cy="3263504"/>
          </a:xfrm>
        </p:spPr>
        <p:txBody>
          <a:bodyPr>
            <a:normAutofit/>
          </a:bodyPr>
          <a:lstStyle/>
          <a:p>
            <a:pPr>
              <a:buFont typeface="Wingdings" charset="2"/>
              <a:buChar char="§"/>
            </a:pPr>
            <a:r>
              <a:rPr lang="en-US" dirty="0" smtClean="0"/>
              <a:t>Every </a:t>
            </a:r>
            <a:r>
              <a:rPr lang="en-US" dirty="0"/>
              <a:t>time someone tries to integrate / add code to a codebase the following things need to happen:</a:t>
            </a:r>
          </a:p>
          <a:p>
            <a:pPr>
              <a:buFont typeface="Wingdings" charset="2"/>
              <a:buChar char="§"/>
            </a:pPr>
            <a:r>
              <a:rPr lang="en-US" dirty="0"/>
              <a:t>merge new code with old code in a test environment</a:t>
            </a:r>
          </a:p>
          <a:p>
            <a:pPr>
              <a:buFont typeface="Wingdings" charset="2"/>
              <a:buChar char="§"/>
            </a:pPr>
            <a:r>
              <a:rPr lang="en-US" dirty="0"/>
              <a:t>run a series of </a:t>
            </a:r>
            <a:r>
              <a:rPr lang="en-US" dirty="0" smtClean="0"/>
              <a:t>tests</a:t>
            </a:r>
            <a:endParaRPr lang="en-US" dirty="0"/>
          </a:p>
          <a:p>
            <a:pPr>
              <a:buFont typeface="Wingdings" charset="2"/>
              <a:buChar char="§"/>
            </a:pPr>
            <a:r>
              <a:rPr lang="en-US" dirty="0"/>
              <a:t>if none of the tests is throwing an error </a:t>
            </a:r>
            <a:r>
              <a:rPr lang="en-US" dirty="0" smtClean="0"/>
              <a:t>code </a:t>
            </a:r>
            <a:r>
              <a:rPr lang="en-US" dirty="0"/>
              <a:t>review can take </a:t>
            </a:r>
            <a:r>
              <a:rPr lang="en-US" dirty="0" smtClean="0"/>
              <a:t>place</a:t>
            </a:r>
          </a:p>
          <a:p>
            <a:pPr>
              <a:buFont typeface="Wingdings" charset="2"/>
              <a:buChar char="§"/>
            </a:pPr>
            <a:r>
              <a:rPr lang="mr-IN" dirty="0" smtClean="0"/>
              <a:t>…</a:t>
            </a:r>
            <a:r>
              <a:rPr lang="en-US" dirty="0" smtClean="0"/>
              <a:t>Then merge</a:t>
            </a:r>
            <a:endParaRPr lang="en-US" dirty="0"/>
          </a:p>
          <a:p>
            <a:pPr>
              <a:buFontTx/>
              <a:buChar char="-"/>
            </a:pPr>
            <a:endParaRPr lang="en-US" dirty="0"/>
          </a:p>
          <a:p>
            <a:pPr>
              <a:buFontTx/>
              <a:buChar char="-"/>
            </a:pPr>
            <a:endParaRPr lang="en-GB" dirty="0"/>
          </a:p>
        </p:txBody>
      </p:sp>
      <p:pic>
        <p:nvPicPr>
          <p:cNvPr id="5" name="Picture 4">
            <a:extLst>
              <a:ext uri="{FF2B5EF4-FFF2-40B4-BE49-F238E27FC236}">
                <a16:creationId xmlns="" xmlns:a16="http://schemas.microsoft.com/office/drawing/2014/main" id="{2D25B112-AE32-42CF-9FA4-8811CB2E92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351" y="5303385"/>
            <a:ext cx="5149661" cy="1554615"/>
          </a:xfrm>
          <a:prstGeom prst="rect">
            <a:avLst/>
          </a:prstGeom>
        </p:spPr>
      </p:pic>
      <p:pic>
        <p:nvPicPr>
          <p:cNvPr id="6" name="Picture 5" descr="postit-Nice_to_have.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74583" y="105824"/>
            <a:ext cx="3300648" cy="2198793"/>
          </a:xfrm>
          <a:prstGeom prst="rect">
            <a:avLst/>
          </a:prstGeom>
        </p:spPr>
      </p:pic>
      <p:pic>
        <p:nvPicPr>
          <p:cNvPr id="7" name="Picture 6" descr="postit-essential.gi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45352" y="0"/>
            <a:ext cx="3605121" cy="2401623"/>
          </a:xfrm>
          <a:prstGeom prst="rect">
            <a:avLst/>
          </a:prstGeom>
        </p:spPr>
      </p:pic>
    </p:spTree>
    <p:extLst>
      <p:ext uri="{BB962C8B-B14F-4D97-AF65-F5344CB8AC3E}">
        <p14:creationId xmlns:p14="http://schemas.microsoft.com/office/powerpoint/2010/main" val="27591672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Automatic </a:t>
            </a:r>
            <a:r>
              <a:rPr lang="en-GB" dirty="0" smtClean="0"/>
              <a:t>testing / CI: Dockerizing environments</a:t>
            </a:r>
            <a:endParaRPr lang="en-US" dirty="0"/>
          </a:p>
        </p:txBody>
      </p:sp>
      <p:sp>
        <p:nvSpPr>
          <p:cNvPr id="3" name="Content Placeholder 2"/>
          <p:cNvSpPr>
            <a:spLocks noGrp="1"/>
          </p:cNvSpPr>
          <p:nvPr>
            <p:ph idx="1"/>
          </p:nvPr>
        </p:nvSpPr>
        <p:spPr/>
        <p:txBody>
          <a:bodyPr>
            <a:normAutofit lnSpcReduction="10000"/>
          </a:bodyPr>
          <a:lstStyle/>
          <a:p>
            <a:pPr>
              <a:buFontTx/>
              <a:buChar char="•"/>
            </a:pPr>
            <a:r>
              <a:rPr lang="en-US" dirty="0" smtClean="0"/>
              <a:t> create your test environment on a </a:t>
            </a:r>
            <a:r>
              <a:rPr lang="en-US" dirty="0" err="1" smtClean="0"/>
              <a:t>Docker</a:t>
            </a:r>
            <a:r>
              <a:rPr lang="en-US" dirty="0" smtClean="0"/>
              <a:t> container </a:t>
            </a:r>
          </a:p>
          <a:p>
            <a:pPr>
              <a:buFontTx/>
              <a:buChar char="•"/>
            </a:pPr>
            <a:r>
              <a:rPr lang="en-US" dirty="0" smtClean="0"/>
              <a:t> copy your code to that </a:t>
            </a:r>
            <a:r>
              <a:rPr lang="en-US" dirty="0" err="1" smtClean="0"/>
              <a:t>docker</a:t>
            </a:r>
            <a:r>
              <a:rPr lang="en-US" dirty="0" smtClean="0"/>
              <a:t> container</a:t>
            </a:r>
          </a:p>
          <a:p>
            <a:pPr>
              <a:buFontTx/>
              <a:buChar char="•"/>
            </a:pPr>
            <a:r>
              <a:rPr lang="en-US" dirty="0"/>
              <a:t> </a:t>
            </a:r>
            <a:r>
              <a:rPr lang="en-US" dirty="0" smtClean="0"/>
              <a:t>test </a:t>
            </a:r>
            <a:r>
              <a:rPr lang="mr-IN" dirty="0" smtClean="0"/>
              <a:t>…</a:t>
            </a:r>
            <a:r>
              <a:rPr lang="en-GB" dirty="0" smtClean="0"/>
              <a:t>locally or in cloud </a:t>
            </a:r>
            <a:endParaRPr lang="en-US" dirty="0" smtClean="0"/>
          </a:p>
          <a:p>
            <a:pPr>
              <a:buFontTx/>
              <a:buChar char="•"/>
            </a:pPr>
            <a:r>
              <a:rPr lang="en-US" dirty="0" smtClean="0"/>
              <a:t> Useful when you are working in complex environments (like say the MOJ AP) that you don</a:t>
            </a:r>
            <a:r>
              <a:rPr lang="mr-IN" dirty="0" smtClean="0"/>
              <a:t>’</a:t>
            </a:r>
            <a:r>
              <a:rPr lang="en-US" dirty="0" smtClean="0"/>
              <a:t>t want to mess up but you really need to test</a:t>
            </a:r>
          </a:p>
          <a:p>
            <a:pPr>
              <a:buFontTx/>
              <a:buChar char="•"/>
            </a:pPr>
            <a:r>
              <a:rPr lang="en-US" dirty="0" smtClean="0"/>
              <a:t>E.G testing things in spark</a:t>
            </a:r>
          </a:p>
          <a:p>
            <a:pPr>
              <a:buFontTx/>
              <a:buChar char="•"/>
            </a:pPr>
            <a:r>
              <a:rPr lang="en-US" dirty="0" err="1" smtClean="0"/>
              <a:t>Github</a:t>
            </a:r>
            <a:r>
              <a:rPr lang="en-US" dirty="0"/>
              <a:t> actions </a:t>
            </a:r>
            <a:r>
              <a:rPr lang="en-US" dirty="0">
                <a:hlinkClick r:id="rId2"/>
              </a:rPr>
              <a:t>https://github.com/features/</a:t>
            </a:r>
            <a:r>
              <a:rPr lang="en-US" dirty="0" smtClean="0">
                <a:hlinkClick r:id="rId2"/>
              </a:rPr>
              <a:t>actions</a:t>
            </a:r>
            <a:r>
              <a:rPr lang="en-US" dirty="0" smtClean="0"/>
              <a:t>  </a:t>
            </a:r>
          </a:p>
          <a:p>
            <a:pPr>
              <a:buFontTx/>
              <a:buChar char="•"/>
            </a:pPr>
            <a:r>
              <a:rPr lang="en-US" dirty="0" smtClean="0"/>
              <a:t>Live Example for testing python </a:t>
            </a:r>
            <a:r>
              <a:rPr lang="en-US" dirty="0"/>
              <a:t>: </a:t>
            </a:r>
            <a:r>
              <a:rPr lang="en-US" dirty="0">
                <a:hlinkClick r:id="rId3"/>
              </a:rPr>
              <a:t>https://github.com/mamonu/</a:t>
            </a:r>
            <a:r>
              <a:rPr lang="en-US" dirty="0" smtClean="0">
                <a:hlinkClick r:id="rId3"/>
              </a:rPr>
              <a:t>gh_Actions_CI_py</a:t>
            </a:r>
            <a:endParaRPr lang="en-US" dirty="0" smtClean="0"/>
          </a:p>
          <a:p>
            <a:pPr>
              <a:buFontTx/>
              <a:buChar char="•"/>
            </a:pPr>
            <a:r>
              <a:rPr lang="en-US" dirty="0" smtClean="0"/>
              <a:t>Example for testing </a:t>
            </a:r>
            <a:r>
              <a:rPr lang="en-US" dirty="0" err="1" smtClean="0"/>
              <a:t>pyspark</a:t>
            </a:r>
            <a:r>
              <a:rPr lang="en-US" dirty="0" smtClean="0"/>
              <a:t> (more involved so not live)</a:t>
            </a:r>
          </a:p>
          <a:p>
            <a:endParaRPr lang="en-US" dirty="0"/>
          </a:p>
        </p:txBody>
      </p:sp>
      <p:pic>
        <p:nvPicPr>
          <p:cNvPr id="4" name="Picture 3" descr="postit-Nice_to_have.gi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02944" y="-105824"/>
            <a:ext cx="3300648" cy="2198793"/>
          </a:xfrm>
          <a:prstGeom prst="rect">
            <a:avLst/>
          </a:prstGeom>
        </p:spPr>
      </p:pic>
      <p:pic>
        <p:nvPicPr>
          <p:cNvPr id="5" name="Picture 4"/>
          <p:cNvPicPr>
            <a:picLocks noChangeAspect="1"/>
          </p:cNvPicPr>
          <p:nvPr/>
        </p:nvPicPr>
        <p:blipFill>
          <a:blip r:embed="rId5"/>
          <a:stretch>
            <a:fillRect/>
          </a:stretch>
        </p:blipFill>
        <p:spPr>
          <a:xfrm>
            <a:off x="7038645" y="4162420"/>
            <a:ext cx="1316141" cy="1016784"/>
          </a:xfrm>
          <a:prstGeom prst="rect">
            <a:avLst/>
          </a:prstGeom>
        </p:spPr>
      </p:pic>
    </p:spTree>
    <p:extLst>
      <p:ext uri="{BB962C8B-B14F-4D97-AF65-F5344CB8AC3E}">
        <p14:creationId xmlns:p14="http://schemas.microsoft.com/office/powerpoint/2010/main" val="17048633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3A3812E-9510-4502-8DAB-62B11F8AC551}"/>
              </a:ext>
            </a:extLst>
          </p:cNvPr>
          <p:cNvSpPr>
            <a:spLocks noGrp="1"/>
          </p:cNvSpPr>
          <p:nvPr>
            <p:ph type="title"/>
          </p:nvPr>
        </p:nvSpPr>
        <p:spPr/>
        <p:txBody>
          <a:bodyPr/>
          <a:lstStyle/>
          <a:p>
            <a:r>
              <a:rPr lang="en-GB" dirty="0"/>
              <a:t>Unit testing…the end?</a:t>
            </a:r>
          </a:p>
        </p:txBody>
      </p:sp>
      <p:pic>
        <p:nvPicPr>
          <p:cNvPr id="4" name="Picture 3">
            <a:extLst>
              <a:ext uri="{FF2B5EF4-FFF2-40B4-BE49-F238E27FC236}">
                <a16:creationId xmlns="" xmlns:a16="http://schemas.microsoft.com/office/drawing/2014/main" id="{25559450-BCFC-48E6-AA71-A7BA275E0A71}"/>
              </a:ext>
            </a:extLst>
          </p:cNvPr>
          <p:cNvPicPr>
            <a:picLocks noChangeAspect="1"/>
          </p:cNvPicPr>
          <p:nvPr/>
        </p:nvPicPr>
        <p:blipFill>
          <a:blip r:embed="rId2"/>
          <a:stretch>
            <a:fillRect/>
          </a:stretch>
        </p:blipFill>
        <p:spPr>
          <a:xfrm>
            <a:off x="1" y="1657913"/>
            <a:ext cx="12192000" cy="5200087"/>
          </a:xfrm>
          <a:prstGeom prst="rect">
            <a:avLst/>
          </a:prstGeom>
        </p:spPr>
      </p:pic>
    </p:spTree>
    <p:extLst>
      <p:ext uri="{BB962C8B-B14F-4D97-AF65-F5344CB8AC3E}">
        <p14:creationId xmlns:p14="http://schemas.microsoft.com/office/powerpoint/2010/main" val="2502167975"/>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 xmlns:a16="http://schemas.microsoft.com/office/drawing/2014/main" id="{503F92C8-128B-47E7-95B6-367BAD6C3ECD}"/>
              </a:ext>
            </a:extLst>
          </p:cNvPr>
          <p:cNvPicPr>
            <a:picLocks noChangeAspect="1"/>
          </p:cNvPicPr>
          <p:nvPr/>
        </p:nvPicPr>
        <p:blipFill rotWithShape="1">
          <a:blip r:embed="rId2">
            <a:extLst>
              <a:ext uri="{28A0092B-C50C-407E-A947-70E740481C1C}">
                <a14:useLocalDpi xmlns:a14="http://schemas.microsoft.com/office/drawing/2010/main" val="0"/>
              </a:ext>
            </a:extLst>
          </a:blip>
          <a:srcRect t="11265" b="13735"/>
          <a:stretch/>
        </p:blipFill>
        <p:spPr>
          <a:xfrm>
            <a:off x="-2" y="0"/>
            <a:ext cx="12192001" cy="6863930"/>
          </a:xfrm>
          <a:prstGeom prst="rect">
            <a:avLst/>
          </a:prstGeom>
        </p:spPr>
      </p:pic>
    </p:spTree>
    <p:extLst>
      <p:ext uri="{BB962C8B-B14F-4D97-AF65-F5344CB8AC3E}">
        <p14:creationId xmlns:p14="http://schemas.microsoft.com/office/powerpoint/2010/main" val="28773631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 xmlns:a16="http://schemas.microsoft.com/office/drawing/2014/main" id="{F1899203-8190-45E4-8036-4BF3F23C6D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70639" y="3163661"/>
            <a:ext cx="7746022" cy="3543508"/>
          </a:xfrm>
          <a:prstGeom prst="rect">
            <a:avLst/>
          </a:prstGeom>
        </p:spPr>
      </p:pic>
      <p:sp>
        <p:nvSpPr>
          <p:cNvPr id="4" name="Title 1">
            <a:extLst>
              <a:ext uri="{FF2B5EF4-FFF2-40B4-BE49-F238E27FC236}">
                <a16:creationId xmlns="" xmlns:a16="http://schemas.microsoft.com/office/drawing/2014/main" id="{85E5E727-EE70-46EF-AD7A-4CDA3FAC208B}"/>
              </a:ext>
            </a:extLst>
          </p:cNvPr>
          <p:cNvSpPr>
            <a:spLocks noGrp="1"/>
          </p:cNvSpPr>
          <p:nvPr>
            <p:ph type="title"/>
          </p:nvPr>
        </p:nvSpPr>
        <p:spPr/>
        <p:txBody>
          <a:bodyPr>
            <a:normAutofit fontScale="90000"/>
          </a:bodyPr>
          <a:lstStyle/>
          <a:p>
            <a:pPr algn="ctr"/>
            <a:r>
              <a:rPr lang="en-GB" sz="4800" dirty="0">
                <a:sym typeface="Wingdings" panose="05000000000000000000" pitchFamily="2" charset="2"/>
              </a:rPr>
              <a:t>Unit tests are not enough.</a:t>
            </a:r>
            <a:br>
              <a:rPr lang="en-GB" sz="4800" dirty="0">
                <a:sym typeface="Wingdings" panose="05000000000000000000" pitchFamily="2" charset="2"/>
              </a:rPr>
            </a:br>
            <a:endParaRPr lang="en-GB" sz="4800" dirty="0"/>
          </a:p>
        </p:txBody>
      </p:sp>
      <p:sp>
        <p:nvSpPr>
          <p:cNvPr id="3" name="Content Placeholder 2">
            <a:extLst>
              <a:ext uri="{FF2B5EF4-FFF2-40B4-BE49-F238E27FC236}">
                <a16:creationId xmlns="" xmlns:a16="http://schemas.microsoft.com/office/drawing/2014/main" id="{7BC6A594-7BFC-4401-9FD4-55800EDB34D7}"/>
              </a:ext>
            </a:extLst>
          </p:cNvPr>
          <p:cNvSpPr>
            <a:spLocks noGrp="1"/>
          </p:cNvSpPr>
          <p:nvPr>
            <p:ph idx="1"/>
          </p:nvPr>
        </p:nvSpPr>
        <p:spPr/>
        <p:txBody>
          <a:bodyPr/>
          <a:lstStyle/>
          <a:p>
            <a:pPr lvl="1">
              <a:buFontTx/>
              <a:buChar char="-"/>
            </a:pPr>
            <a:r>
              <a:rPr lang="en-GB" dirty="0">
                <a:sym typeface="Wingdings" panose="05000000000000000000" pitchFamily="2" charset="2"/>
              </a:rPr>
              <a:t>Also need </a:t>
            </a:r>
            <a:r>
              <a:rPr lang="en-GB" b="1" dirty="0">
                <a:sym typeface="Wingdings" panose="05000000000000000000" pitchFamily="2" charset="2"/>
              </a:rPr>
              <a:t>integration</a:t>
            </a:r>
            <a:r>
              <a:rPr lang="en-GB" dirty="0">
                <a:sym typeface="Wingdings" panose="05000000000000000000" pitchFamily="2" charset="2"/>
              </a:rPr>
              <a:t> tests as well to test how different functions / systems work together. </a:t>
            </a:r>
          </a:p>
          <a:p>
            <a:pPr lvl="1">
              <a:buFontTx/>
              <a:buChar char="-"/>
            </a:pPr>
            <a:r>
              <a:rPr lang="en-GB" b="1" dirty="0">
                <a:sym typeface="Wingdings" panose="05000000000000000000" pitchFamily="2" charset="2"/>
              </a:rPr>
              <a:t>End-to-End </a:t>
            </a:r>
            <a:r>
              <a:rPr lang="en-GB" dirty="0">
                <a:sym typeface="Wingdings" panose="05000000000000000000" pitchFamily="2" charset="2"/>
              </a:rPr>
              <a:t>tests are useful too. </a:t>
            </a:r>
          </a:p>
          <a:p>
            <a:pPr lvl="1">
              <a:buFontTx/>
              <a:buChar char="-"/>
            </a:pPr>
            <a:r>
              <a:rPr lang="en-GB" dirty="0">
                <a:sym typeface="Wingdings" panose="05000000000000000000" pitchFamily="2" charset="2"/>
              </a:rPr>
              <a:t>This kind of testing is very useful for the Reproducible Analytical </a:t>
            </a:r>
            <a:r>
              <a:rPr lang="en-GB" b="1" dirty="0">
                <a:sym typeface="Wingdings" panose="05000000000000000000" pitchFamily="2" charset="2"/>
              </a:rPr>
              <a:t>Pipelines</a:t>
            </a:r>
            <a:r>
              <a:rPr lang="en-GB" dirty="0">
                <a:sym typeface="Wingdings" panose="05000000000000000000" pitchFamily="2" charset="2"/>
              </a:rPr>
              <a:t> we are trying to help construct. </a:t>
            </a:r>
          </a:p>
          <a:p>
            <a:endParaRPr lang="en-GB" dirty="0"/>
          </a:p>
        </p:txBody>
      </p:sp>
      <p:pic>
        <p:nvPicPr>
          <p:cNvPr id="2" name="Picture 1">
            <a:extLst>
              <a:ext uri="{FF2B5EF4-FFF2-40B4-BE49-F238E27FC236}">
                <a16:creationId xmlns="" xmlns:a16="http://schemas.microsoft.com/office/drawing/2014/main" id="{7E81AEE9-AF4E-42A0-8E2D-AFDA1CE82F3C}"/>
              </a:ext>
            </a:extLst>
          </p:cNvPr>
          <p:cNvPicPr>
            <a:picLocks noChangeAspect="1"/>
          </p:cNvPicPr>
          <p:nvPr/>
        </p:nvPicPr>
        <p:blipFill>
          <a:blip r:embed="rId3"/>
          <a:stretch>
            <a:fillRect/>
          </a:stretch>
        </p:blipFill>
        <p:spPr>
          <a:xfrm>
            <a:off x="9488458" y="3910174"/>
            <a:ext cx="1810669" cy="1499746"/>
          </a:xfrm>
          <a:prstGeom prst="rect">
            <a:avLst/>
          </a:prstGeom>
        </p:spPr>
      </p:pic>
      <p:pic>
        <p:nvPicPr>
          <p:cNvPr id="7" name="Picture 6" descr="postit-essential.gi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74710" y="1034727"/>
            <a:ext cx="3605121" cy="2401623"/>
          </a:xfrm>
          <a:prstGeom prst="rect">
            <a:avLst/>
          </a:prstGeom>
        </p:spPr>
      </p:pic>
    </p:spTree>
    <p:extLst>
      <p:ext uri="{BB962C8B-B14F-4D97-AF65-F5344CB8AC3E}">
        <p14:creationId xmlns:p14="http://schemas.microsoft.com/office/powerpoint/2010/main" val="33379198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519A33A-7A6B-4532-9D15-1845FDB53CD2}"/>
              </a:ext>
            </a:extLst>
          </p:cNvPr>
          <p:cNvSpPr>
            <a:spLocks noGrp="1"/>
          </p:cNvSpPr>
          <p:nvPr>
            <p:ph type="title"/>
          </p:nvPr>
        </p:nvSpPr>
        <p:spPr/>
        <p:txBody>
          <a:bodyPr/>
          <a:lstStyle/>
          <a:p>
            <a:r>
              <a:rPr lang="en-GB" dirty="0"/>
              <a:t>Integration Testing</a:t>
            </a:r>
          </a:p>
        </p:txBody>
      </p:sp>
      <p:pic>
        <p:nvPicPr>
          <p:cNvPr id="4" name="Content Placeholder 3">
            <a:extLst>
              <a:ext uri="{FF2B5EF4-FFF2-40B4-BE49-F238E27FC236}">
                <a16:creationId xmlns="" xmlns:a16="http://schemas.microsoft.com/office/drawing/2014/main" id="{3FA53B3F-4B4E-4B14-BC36-A066308E0B81}"/>
              </a:ext>
            </a:extLst>
          </p:cNvPr>
          <p:cNvPicPr>
            <a:picLocks noGrp="1" noChangeAspect="1"/>
          </p:cNvPicPr>
          <p:nvPr>
            <p:ph idx="1"/>
          </p:nvPr>
        </p:nvPicPr>
        <p:blipFill>
          <a:blip r:embed="rId2"/>
          <a:stretch>
            <a:fillRect/>
          </a:stretch>
        </p:blipFill>
        <p:spPr>
          <a:xfrm>
            <a:off x="2337289" y="3212654"/>
            <a:ext cx="4033189" cy="2268669"/>
          </a:xfrm>
          <a:prstGeom prst="rect">
            <a:avLst/>
          </a:prstGeom>
        </p:spPr>
      </p:pic>
      <p:sp>
        <p:nvSpPr>
          <p:cNvPr id="5" name="Rectangle 4">
            <a:extLst>
              <a:ext uri="{FF2B5EF4-FFF2-40B4-BE49-F238E27FC236}">
                <a16:creationId xmlns="" xmlns:a16="http://schemas.microsoft.com/office/drawing/2014/main" id="{37A7BBEB-7321-4F43-8CDB-D1A38041D13A}"/>
              </a:ext>
            </a:extLst>
          </p:cNvPr>
          <p:cNvSpPr/>
          <p:nvPr/>
        </p:nvSpPr>
        <p:spPr>
          <a:xfrm>
            <a:off x="788376" y="1996909"/>
            <a:ext cx="7628791" cy="3970318"/>
          </a:xfrm>
          <a:prstGeom prst="rect">
            <a:avLst/>
          </a:prstGeom>
        </p:spPr>
        <p:txBody>
          <a:bodyPr wrap="square">
            <a:spAutoFit/>
          </a:bodyPr>
          <a:lstStyle/>
          <a:p>
            <a:r>
              <a:rPr lang="en-US" b="1" dirty="0">
                <a:solidFill>
                  <a:srgbClr val="6B6B6B"/>
                </a:solidFill>
                <a:latin typeface="Tw Cen MT" panose="020B0602020104020603" pitchFamily="34" charset="0"/>
              </a:rPr>
              <a:t>Integration testing: </a:t>
            </a:r>
            <a:r>
              <a:rPr lang="en-US" dirty="0">
                <a:solidFill>
                  <a:srgbClr val="6B6B6B"/>
                </a:solidFill>
                <a:latin typeface="Tw Cen MT" panose="020B0602020104020603" pitchFamily="34" charset="0"/>
              </a:rPr>
              <a:t>Testing performed to expose defects in the interfaces and in the interactions between </a:t>
            </a:r>
            <a:r>
              <a:rPr lang="en-US" dirty="0">
                <a:solidFill>
                  <a:schemeClr val="accent4"/>
                </a:solidFill>
                <a:latin typeface="Tw Cen MT" panose="020B0602020104020603" pitchFamily="34" charset="0"/>
              </a:rPr>
              <a:t>integrated components </a:t>
            </a:r>
            <a:r>
              <a:rPr lang="en-US" dirty="0">
                <a:solidFill>
                  <a:srgbClr val="6B6B6B"/>
                </a:solidFill>
                <a:latin typeface="Tw Cen MT" panose="020B0602020104020603" pitchFamily="34" charset="0"/>
              </a:rPr>
              <a:t>or systems. </a:t>
            </a:r>
          </a:p>
          <a:p>
            <a:endParaRPr lang="en-US" dirty="0">
              <a:solidFill>
                <a:srgbClr val="6B6B6B"/>
              </a:solidFill>
              <a:latin typeface="Verdana" panose="020B0604030504040204" pitchFamily="34" charset="0"/>
            </a:endParaRPr>
          </a:p>
          <a:p>
            <a:endParaRPr lang="en-US" dirty="0">
              <a:solidFill>
                <a:srgbClr val="6B6B6B"/>
              </a:solidFill>
              <a:latin typeface="Verdana" panose="020B0604030504040204" pitchFamily="34" charset="0"/>
            </a:endParaRPr>
          </a:p>
          <a:p>
            <a:endParaRPr lang="en-US" dirty="0">
              <a:solidFill>
                <a:srgbClr val="6B6B6B"/>
              </a:solidFill>
              <a:latin typeface="Verdana" panose="020B0604030504040204" pitchFamily="34" charset="0"/>
            </a:endParaRPr>
          </a:p>
          <a:p>
            <a:endParaRPr lang="en-US" dirty="0">
              <a:solidFill>
                <a:srgbClr val="6B6B6B"/>
              </a:solidFill>
              <a:latin typeface="Verdana" panose="020B0604030504040204" pitchFamily="34" charset="0"/>
            </a:endParaRPr>
          </a:p>
          <a:p>
            <a:endParaRPr lang="en-US" dirty="0">
              <a:solidFill>
                <a:srgbClr val="6B6B6B"/>
              </a:solidFill>
              <a:latin typeface="Verdana" panose="020B0604030504040204" pitchFamily="34" charset="0"/>
            </a:endParaRPr>
          </a:p>
          <a:p>
            <a:endParaRPr lang="en-US" dirty="0">
              <a:solidFill>
                <a:srgbClr val="6B6B6B"/>
              </a:solidFill>
              <a:latin typeface="Verdana" panose="020B0604030504040204" pitchFamily="34" charset="0"/>
            </a:endParaRPr>
          </a:p>
          <a:p>
            <a:endParaRPr lang="en-US" dirty="0">
              <a:solidFill>
                <a:srgbClr val="6B6B6B"/>
              </a:solidFill>
              <a:latin typeface="Verdana" panose="020B0604030504040204" pitchFamily="34" charset="0"/>
            </a:endParaRPr>
          </a:p>
          <a:p>
            <a:endParaRPr lang="en-US" dirty="0">
              <a:solidFill>
                <a:srgbClr val="6B6B6B"/>
              </a:solidFill>
              <a:latin typeface="Verdana" panose="020B0604030504040204" pitchFamily="34" charset="0"/>
            </a:endParaRPr>
          </a:p>
          <a:p>
            <a:endParaRPr lang="en-US" dirty="0">
              <a:solidFill>
                <a:srgbClr val="6B6B6B"/>
              </a:solidFill>
              <a:latin typeface="Verdana" panose="020B0604030504040204" pitchFamily="34" charset="0"/>
            </a:endParaRPr>
          </a:p>
          <a:p>
            <a:endParaRPr lang="en-US" dirty="0">
              <a:solidFill>
                <a:srgbClr val="6B6B6B"/>
              </a:solidFill>
              <a:latin typeface="Verdana" panose="020B0604030504040204" pitchFamily="34" charset="0"/>
            </a:endParaRPr>
          </a:p>
          <a:p>
            <a:endParaRPr lang="en-US" dirty="0">
              <a:solidFill>
                <a:srgbClr val="6B6B6B"/>
              </a:solidFill>
              <a:latin typeface="Verdana" panose="020B0604030504040204" pitchFamily="34" charset="0"/>
            </a:endParaRPr>
          </a:p>
          <a:p>
            <a:r>
              <a:rPr lang="en-US" dirty="0">
                <a:solidFill>
                  <a:srgbClr val="6B6B6B"/>
                </a:solidFill>
                <a:latin typeface="Verdana" panose="020B0604030504040204" pitchFamily="34" charset="0"/>
              </a:rPr>
              <a:t>(… systems such as </a:t>
            </a:r>
            <a:r>
              <a:rPr lang="en-US" dirty="0">
                <a:solidFill>
                  <a:schemeClr val="accent4"/>
                </a:solidFill>
                <a:latin typeface="Verdana" panose="020B0604030504040204" pitchFamily="34" charset="0"/>
              </a:rPr>
              <a:t>Reproducible Analytical Pipeline </a:t>
            </a:r>
            <a:r>
              <a:rPr lang="en-US" dirty="0">
                <a:latin typeface="Verdana" panose="020B0604030504040204" pitchFamily="34" charset="0"/>
              </a:rPr>
              <a:t>steps</a:t>
            </a:r>
            <a:r>
              <a:rPr lang="en-US" dirty="0">
                <a:solidFill>
                  <a:srgbClr val="6B6B6B"/>
                </a:solidFill>
                <a:latin typeface="Verdana" panose="020B0604030504040204" pitchFamily="34" charset="0"/>
              </a:rPr>
              <a:t> !!!!)</a:t>
            </a:r>
            <a:endParaRPr lang="en-GB" dirty="0"/>
          </a:p>
        </p:txBody>
      </p:sp>
      <p:pic>
        <p:nvPicPr>
          <p:cNvPr id="1026" name="Picture 2" descr="Image result for integration testing">
            <a:extLst>
              <a:ext uri="{FF2B5EF4-FFF2-40B4-BE49-F238E27FC236}">
                <a16:creationId xmlns="" xmlns:a16="http://schemas.microsoft.com/office/drawing/2014/main" id="{8A8D4316-8799-4931-AE35-BD42F701FC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39048" y="3001013"/>
            <a:ext cx="2327032" cy="232703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postit-essential.gi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74876" y="188132"/>
            <a:ext cx="3605121" cy="2401623"/>
          </a:xfrm>
          <a:prstGeom prst="rect">
            <a:avLst/>
          </a:prstGeom>
        </p:spPr>
      </p:pic>
    </p:spTree>
    <p:extLst>
      <p:ext uri="{BB962C8B-B14F-4D97-AF65-F5344CB8AC3E}">
        <p14:creationId xmlns:p14="http://schemas.microsoft.com/office/powerpoint/2010/main" val="4872401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519A33A-7A6B-4532-9D15-1845FDB53CD2}"/>
              </a:ext>
            </a:extLst>
          </p:cNvPr>
          <p:cNvSpPr>
            <a:spLocks noGrp="1"/>
          </p:cNvSpPr>
          <p:nvPr>
            <p:ph type="title"/>
          </p:nvPr>
        </p:nvSpPr>
        <p:spPr/>
        <p:txBody>
          <a:bodyPr/>
          <a:lstStyle/>
          <a:p>
            <a:r>
              <a:rPr lang="en-GB" dirty="0"/>
              <a:t>Integration Testing</a:t>
            </a:r>
          </a:p>
        </p:txBody>
      </p:sp>
      <p:sp>
        <p:nvSpPr>
          <p:cNvPr id="5" name="Rectangle 4">
            <a:extLst>
              <a:ext uri="{FF2B5EF4-FFF2-40B4-BE49-F238E27FC236}">
                <a16:creationId xmlns="" xmlns:a16="http://schemas.microsoft.com/office/drawing/2014/main" id="{37A7BBEB-7321-4F43-8CDB-D1A38041D13A}"/>
              </a:ext>
            </a:extLst>
          </p:cNvPr>
          <p:cNvSpPr/>
          <p:nvPr/>
        </p:nvSpPr>
        <p:spPr>
          <a:xfrm>
            <a:off x="788376" y="1996909"/>
            <a:ext cx="7628791" cy="2585323"/>
          </a:xfrm>
          <a:prstGeom prst="rect">
            <a:avLst/>
          </a:prstGeom>
        </p:spPr>
        <p:txBody>
          <a:bodyPr wrap="square">
            <a:spAutoFit/>
          </a:bodyPr>
          <a:lstStyle/>
          <a:p>
            <a:endParaRPr lang="en-US" dirty="0">
              <a:solidFill>
                <a:srgbClr val="6B6B6B"/>
              </a:solidFill>
              <a:latin typeface="Verdana" panose="020B0604030504040204" pitchFamily="34" charset="0"/>
            </a:endParaRPr>
          </a:p>
          <a:p>
            <a:endParaRPr lang="en-US" dirty="0">
              <a:solidFill>
                <a:srgbClr val="6B6B6B"/>
              </a:solidFill>
              <a:latin typeface="Verdana" panose="020B0604030504040204" pitchFamily="34" charset="0"/>
            </a:endParaRPr>
          </a:p>
          <a:p>
            <a:endParaRPr lang="en-US" dirty="0">
              <a:solidFill>
                <a:srgbClr val="6B6B6B"/>
              </a:solidFill>
              <a:latin typeface="Verdana" panose="020B0604030504040204" pitchFamily="34" charset="0"/>
            </a:endParaRPr>
          </a:p>
          <a:p>
            <a:endParaRPr lang="en-US" dirty="0">
              <a:solidFill>
                <a:srgbClr val="6B6B6B"/>
              </a:solidFill>
              <a:latin typeface="Verdana" panose="020B0604030504040204" pitchFamily="34" charset="0"/>
            </a:endParaRPr>
          </a:p>
          <a:p>
            <a:endParaRPr lang="en-US" dirty="0">
              <a:solidFill>
                <a:srgbClr val="6B6B6B"/>
              </a:solidFill>
              <a:latin typeface="Verdana" panose="020B0604030504040204" pitchFamily="34" charset="0"/>
            </a:endParaRPr>
          </a:p>
          <a:p>
            <a:endParaRPr lang="en-US" dirty="0">
              <a:solidFill>
                <a:srgbClr val="6B6B6B"/>
              </a:solidFill>
              <a:latin typeface="Verdana" panose="020B0604030504040204" pitchFamily="34" charset="0"/>
            </a:endParaRPr>
          </a:p>
          <a:p>
            <a:endParaRPr lang="en-US" dirty="0">
              <a:solidFill>
                <a:srgbClr val="6B6B6B"/>
              </a:solidFill>
              <a:latin typeface="Verdana" panose="020B0604030504040204" pitchFamily="34" charset="0"/>
            </a:endParaRPr>
          </a:p>
          <a:p>
            <a:endParaRPr lang="en-US" dirty="0">
              <a:solidFill>
                <a:srgbClr val="6B6B6B"/>
              </a:solidFill>
              <a:latin typeface="Verdana" panose="020B0604030504040204" pitchFamily="34" charset="0"/>
            </a:endParaRPr>
          </a:p>
          <a:p>
            <a:endParaRPr lang="en-US" dirty="0">
              <a:solidFill>
                <a:srgbClr val="6B6B6B"/>
              </a:solidFill>
              <a:latin typeface="Verdana" panose="020B0604030504040204" pitchFamily="34" charset="0"/>
            </a:endParaRPr>
          </a:p>
        </p:txBody>
      </p:sp>
      <p:pic>
        <p:nvPicPr>
          <p:cNvPr id="1026" name="Picture 2" descr="Image result for integration testing">
            <a:extLst>
              <a:ext uri="{FF2B5EF4-FFF2-40B4-BE49-F238E27FC236}">
                <a16:creationId xmlns="" xmlns:a16="http://schemas.microsoft.com/office/drawing/2014/main" id="{8A8D4316-8799-4931-AE35-BD42F701FC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76591" y="585216"/>
            <a:ext cx="2327032" cy="2327032"/>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5">
            <a:extLst>
              <a:ext uri="{FF2B5EF4-FFF2-40B4-BE49-F238E27FC236}">
                <a16:creationId xmlns="" xmlns:a16="http://schemas.microsoft.com/office/drawing/2014/main" id="{C967D52F-B4E3-4F2D-8FE3-E9F0011766CA}"/>
              </a:ext>
            </a:extLst>
          </p:cNvPr>
          <p:cNvSpPr>
            <a:spLocks noGrp="1"/>
          </p:cNvSpPr>
          <p:nvPr>
            <p:ph idx="1"/>
          </p:nvPr>
        </p:nvSpPr>
        <p:spPr/>
        <p:txBody>
          <a:bodyPr/>
          <a:lstStyle/>
          <a:p>
            <a:r>
              <a:rPr lang="en-US" dirty="0"/>
              <a:t>Need integration tests across the whole stack, </a:t>
            </a:r>
          </a:p>
          <a:p>
            <a:pPr lvl="1"/>
            <a:r>
              <a:rPr lang="en-US" dirty="0"/>
              <a:t>But fewer, </a:t>
            </a:r>
          </a:p>
          <a:p>
            <a:pPr lvl="2"/>
            <a:r>
              <a:rPr lang="en-US" dirty="0"/>
              <a:t>Only to find integration issues, not subsystem level functionality issues.  </a:t>
            </a:r>
          </a:p>
          <a:p>
            <a:pPr lvl="1"/>
            <a:r>
              <a:rPr lang="en-US" dirty="0"/>
              <a:t>Needed after each subsystem has been validated in isolation.  </a:t>
            </a:r>
          </a:p>
          <a:p>
            <a:pPr lvl="2"/>
            <a:r>
              <a:rPr lang="en-US" dirty="0"/>
              <a:t>This ensures that integration tests will find integration issues.  </a:t>
            </a:r>
          </a:p>
          <a:p>
            <a:pPr lvl="1"/>
            <a:r>
              <a:rPr lang="en-US" dirty="0"/>
              <a:t>There may still be emergent issues when the whole stack is used together * </a:t>
            </a:r>
            <a:r>
              <a:rPr lang="en-US" dirty="0">
                <a:solidFill>
                  <a:schemeClr val="accent5">
                    <a:lumMod val="60000"/>
                    <a:lumOff val="40000"/>
                  </a:schemeClr>
                </a:solidFill>
              </a:rPr>
              <a:t>hence E2E testing needed</a:t>
            </a:r>
          </a:p>
          <a:p>
            <a:pPr lvl="1"/>
            <a:r>
              <a:rPr lang="en-US" dirty="0"/>
              <a:t>But if each subsystem has been validated in isolation, then any integration bugs are just that; due to integration, not any of the subsystems.</a:t>
            </a:r>
            <a:endParaRPr lang="en-GB" dirty="0"/>
          </a:p>
        </p:txBody>
      </p:sp>
      <p:pic>
        <p:nvPicPr>
          <p:cNvPr id="7" name="Picture 6">
            <a:extLst>
              <a:ext uri="{FF2B5EF4-FFF2-40B4-BE49-F238E27FC236}">
                <a16:creationId xmlns="" xmlns:a16="http://schemas.microsoft.com/office/drawing/2014/main" id="{3DA43CF3-F77B-4B9C-B038-B2227C5DCDD3}"/>
              </a:ext>
            </a:extLst>
          </p:cNvPr>
          <p:cNvPicPr>
            <a:picLocks noChangeAspect="1"/>
          </p:cNvPicPr>
          <p:nvPr/>
        </p:nvPicPr>
        <p:blipFill>
          <a:blip r:embed="rId3"/>
          <a:stretch>
            <a:fillRect/>
          </a:stretch>
        </p:blipFill>
        <p:spPr>
          <a:xfrm>
            <a:off x="9947303" y="4938751"/>
            <a:ext cx="1810669" cy="1499746"/>
          </a:xfrm>
          <a:prstGeom prst="rect">
            <a:avLst/>
          </a:prstGeom>
        </p:spPr>
      </p:pic>
      <p:pic>
        <p:nvPicPr>
          <p:cNvPr id="8" name="Picture 7" descr="postit-essential.gi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1784" y="4715059"/>
            <a:ext cx="3605121" cy="2401623"/>
          </a:xfrm>
          <a:prstGeom prst="rect">
            <a:avLst/>
          </a:prstGeom>
        </p:spPr>
      </p:pic>
    </p:spTree>
    <p:extLst>
      <p:ext uri="{BB962C8B-B14F-4D97-AF65-F5344CB8AC3E}">
        <p14:creationId xmlns:p14="http://schemas.microsoft.com/office/powerpoint/2010/main" val="21846495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Testing for RAP Pipelines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048190940"/>
              </p:ext>
            </p:extLst>
          </p:nvPr>
        </p:nvGraphicFramePr>
        <p:xfrm>
          <a:off x="1024128" y="2286000"/>
          <a:ext cx="9720073" cy="40233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5" name="Straight Arrow Connector 4">
            <a:extLst>
              <a:ext uri="{FF2B5EF4-FFF2-40B4-BE49-F238E27FC236}">
                <a16:creationId xmlns="" xmlns:a16="http://schemas.microsoft.com/office/drawing/2014/main" id="{BCB2DCEF-45FE-49F1-86EE-0BDC502334D2}"/>
              </a:ext>
            </a:extLst>
          </p:cNvPr>
          <p:cNvCxnSpPr>
            <a:cxnSpLocks/>
          </p:cNvCxnSpPr>
          <p:nvPr/>
        </p:nvCxnSpPr>
        <p:spPr>
          <a:xfrm flipH="1">
            <a:off x="3319302" y="2602657"/>
            <a:ext cx="990186" cy="9713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 xmlns:a16="http://schemas.microsoft.com/office/drawing/2014/main" id="{BCB2DCEF-45FE-49F1-86EE-0BDC502334D2}"/>
              </a:ext>
            </a:extLst>
          </p:cNvPr>
          <p:cNvCxnSpPr>
            <a:cxnSpLocks/>
          </p:cNvCxnSpPr>
          <p:nvPr/>
        </p:nvCxnSpPr>
        <p:spPr>
          <a:xfrm>
            <a:off x="4673817" y="2571425"/>
            <a:ext cx="1445611" cy="9400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 xmlns:a16="http://schemas.microsoft.com/office/drawing/2014/main" id="{BCB2DCEF-45FE-49F1-86EE-0BDC502334D2}"/>
              </a:ext>
            </a:extLst>
          </p:cNvPr>
          <p:cNvCxnSpPr>
            <a:cxnSpLocks/>
          </p:cNvCxnSpPr>
          <p:nvPr/>
        </p:nvCxnSpPr>
        <p:spPr>
          <a:xfrm>
            <a:off x="5048554" y="2404854"/>
            <a:ext cx="3496262" cy="8776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4045380" y="2057694"/>
            <a:ext cx="957977" cy="369332"/>
          </a:xfrm>
          <a:prstGeom prst="rect">
            <a:avLst/>
          </a:prstGeom>
          <a:noFill/>
        </p:spPr>
        <p:txBody>
          <a:bodyPr wrap="none" rtlCol="0">
            <a:spAutoFit/>
          </a:bodyPr>
          <a:lstStyle/>
          <a:p>
            <a:r>
              <a:rPr lang="en-US" dirty="0"/>
              <a:t>u</a:t>
            </a:r>
            <a:r>
              <a:rPr lang="en-US" dirty="0" smtClean="0"/>
              <a:t>nit tests</a:t>
            </a:r>
            <a:endParaRPr lang="en-US" dirty="0"/>
          </a:p>
        </p:txBody>
      </p:sp>
      <p:cxnSp>
        <p:nvCxnSpPr>
          <p:cNvPr id="15" name="Straight Arrow Connector 14">
            <a:extLst>
              <a:ext uri="{FF2B5EF4-FFF2-40B4-BE49-F238E27FC236}">
                <a16:creationId xmlns="" xmlns:a16="http://schemas.microsoft.com/office/drawing/2014/main" id="{BCB2DCEF-45FE-49F1-86EE-0BDC502334D2}"/>
              </a:ext>
            </a:extLst>
          </p:cNvPr>
          <p:cNvCxnSpPr>
            <a:cxnSpLocks/>
          </p:cNvCxnSpPr>
          <p:nvPr/>
        </p:nvCxnSpPr>
        <p:spPr>
          <a:xfrm flipH="1" flipV="1">
            <a:off x="4304098" y="5032535"/>
            <a:ext cx="858466" cy="94065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 xmlns:a16="http://schemas.microsoft.com/office/drawing/2014/main" id="{BCB2DCEF-45FE-49F1-86EE-0BDC502334D2}"/>
              </a:ext>
            </a:extLst>
          </p:cNvPr>
          <p:cNvCxnSpPr>
            <a:cxnSpLocks/>
          </p:cNvCxnSpPr>
          <p:nvPr/>
        </p:nvCxnSpPr>
        <p:spPr>
          <a:xfrm flipV="1">
            <a:off x="5821114" y="5056047"/>
            <a:ext cx="1070145" cy="95241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5" name="TextBox 24"/>
          <p:cNvSpPr txBox="1"/>
          <p:nvPr/>
        </p:nvSpPr>
        <p:spPr>
          <a:xfrm>
            <a:off x="4726972" y="6090316"/>
            <a:ext cx="1631313" cy="369332"/>
          </a:xfrm>
          <a:prstGeom prst="rect">
            <a:avLst/>
          </a:prstGeom>
          <a:noFill/>
        </p:spPr>
        <p:txBody>
          <a:bodyPr wrap="none" rtlCol="0">
            <a:spAutoFit/>
          </a:bodyPr>
          <a:lstStyle/>
          <a:p>
            <a:r>
              <a:rPr lang="en-US" dirty="0"/>
              <a:t>i</a:t>
            </a:r>
            <a:r>
              <a:rPr lang="en-US" dirty="0" smtClean="0"/>
              <a:t>ntegration tests</a:t>
            </a:r>
            <a:endParaRPr lang="en-US" dirty="0"/>
          </a:p>
        </p:txBody>
      </p:sp>
    </p:spTree>
    <p:extLst>
      <p:ext uri="{BB962C8B-B14F-4D97-AF65-F5344CB8AC3E}">
        <p14:creationId xmlns:p14="http://schemas.microsoft.com/office/powerpoint/2010/main" val="42758220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707D9A4-5B80-4E19-A062-3E4A6BCE5103}"/>
              </a:ext>
            </a:extLst>
          </p:cNvPr>
          <p:cNvSpPr>
            <a:spLocks noGrp="1"/>
          </p:cNvSpPr>
          <p:nvPr>
            <p:ph type="title"/>
          </p:nvPr>
        </p:nvSpPr>
        <p:spPr/>
        <p:txBody>
          <a:bodyPr>
            <a:normAutofit fontScale="90000"/>
          </a:bodyPr>
          <a:lstStyle/>
          <a:p>
            <a:r>
              <a:rPr lang="en-GB" dirty="0"/>
              <a:t>Code </a:t>
            </a:r>
            <a:r>
              <a:rPr lang="en-GB" dirty="0" smtClean="0"/>
              <a:t/>
            </a:r>
            <a:br>
              <a:rPr lang="en-GB" dirty="0" smtClean="0"/>
            </a:br>
            <a:r>
              <a:rPr lang="en-GB" dirty="0" smtClean="0"/>
              <a:t>Auto</a:t>
            </a:r>
            <a:r>
              <a:rPr lang="en-GB" dirty="0"/>
              <a:t>-Documentation </a:t>
            </a:r>
            <a:br>
              <a:rPr lang="en-GB" dirty="0"/>
            </a:br>
            <a:endParaRPr lang="en-GB" dirty="0"/>
          </a:p>
        </p:txBody>
      </p:sp>
      <p:pic>
        <p:nvPicPr>
          <p:cNvPr id="3" name="Picture 2">
            <a:extLst>
              <a:ext uri="{FF2B5EF4-FFF2-40B4-BE49-F238E27FC236}">
                <a16:creationId xmlns="" xmlns:a16="http://schemas.microsoft.com/office/drawing/2014/main" id="{84A51465-C400-45B0-BF98-917A393007DA}"/>
              </a:ext>
            </a:extLst>
          </p:cNvPr>
          <p:cNvPicPr>
            <a:picLocks noChangeAspect="1"/>
          </p:cNvPicPr>
          <p:nvPr/>
        </p:nvPicPr>
        <p:blipFill>
          <a:blip r:embed="rId2"/>
          <a:stretch>
            <a:fillRect/>
          </a:stretch>
        </p:blipFill>
        <p:spPr>
          <a:xfrm>
            <a:off x="8248882" y="26084"/>
            <a:ext cx="3914544" cy="4747085"/>
          </a:xfrm>
          <a:prstGeom prst="rect">
            <a:avLst/>
          </a:prstGeom>
        </p:spPr>
      </p:pic>
      <p:sp>
        <p:nvSpPr>
          <p:cNvPr id="6" name="Content Placeholder 2">
            <a:extLst>
              <a:ext uri="{FF2B5EF4-FFF2-40B4-BE49-F238E27FC236}">
                <a16:creationId xmlns="" xmlns:a16="http://schemas.microsoft.com/office/drawing/2014/main" id="{BB7ADDA2-0F29-471C-9CE0-08F5E2827AC2}"/>
              </a:ext>
            </a:extLst>
          </p:cNvPr>
          <p:cNvSpPr>
            <a:spLocks noGrp="1"/>
          </p:cNvSpPr>
          <p:nvPr>
            <p:ph idx="1"/>
          </p:nvPr>
        </p:nvSpPr>
        <p:spPr>
          <a:xfrm>
            <a:off x="1024128" y="1756030"/>
            <a:ext cx="4092995" cy="4224528"/>
          </a:xfrm>
        </p:spPr>
        <p:txBody>
          <a:bodyPr/>
          <a:lstStyle/>
          <a:p>
            <a:pPr>
              <a:buFont typeface="Wingdings" panose="05000000000000000000" pitchFamily="2" charset="2"/>
              <a:buChar char="§"/>
            </a:pPr>
            <a:endParaRPr lang="en-US" i="1" dirty="0"/>
          </a:p>
          <a:p>
            <a:pPr>
              <a:buFont typeface="Wingdings" panose="05000000000000000000" pitchFamily="2" charset="2"/>
              <a:buChar char="§"/>
            </a:pPr>
            <a:r>
              <a:rPr lang="en-US" i="1" dirty="0"/>
              <a:t>SPHINX (</a:t>
            </a:r>
            <a:r>
              <a:rPr lang="en-US" i="1" dirty="0" err="1"/>
              <a:t>autodoc</a:t>
            </a:r>
            <a:r>
              <a:rPr lang="en-US" i="1" dirty="0"/>
              <a:t>) in Python</a:t>
            </a:r>
          </a:p>
          <a:p>
            <a:pPr>
              <a:buFont typeface="Wingdings" panose="05000000000000000000" pitchFamily="2" charset="2"/>
              <a:buChar char="§"/>
            </a:pPr>
            <a:r>
              <a:rPr lang="en-US" i="1" dirty="0"/>
              <a:t>Can take docstring comments in function code as input</a:t>
            </a:r>
          </a:p>
          <a:p>
            <a:pPr>
              <a:buFont typeface="Wingdings" panose="05000000000000000000" pitchFamily="2" charset="2"/>
              <a:buChar char="§"/>
            </a:pPr>
            <a:r>
              <a:rPr lang="en-US" i="1" dirty="0"/>
              <a:t>You can define input parameters and output and include and preferably an example.</a:t>
            </a:r>
          </a:p>
          <a:p>
            <a:pPr>
              <a:buFont typeface="Wingdings" panose="05000000000000000000" pitchFamily="2" charset="2"/>
              <a:buChar char="§"/>
            </a:pPr>
            <a:r>
              <a:rPr lang="en-US" i="1" dirty="0"/>
              <a:t>Many outputs (HTML/PDF/LaTeX)</a:t>
            </a:r>
          </a:p>
          <a:p>
            <a:pPr>
              <a:buFont typeface="Wingdings" panose="05000000000000000000" pitchFamily="2" charset="2"/>
              <a:buChar char="§"/>
            </a:pPr>
            <a:r>
              <a:rPr lang="en-US" i="1" dirty="0"/>
              <a:t>Example can be taken from test or test from example</a:t>
            </a:r>
          </a:p>
        </p:txBody>
      </p:sp>
      <p:pic>
        <p:nvPicPr>
          <p:cNvPr id="7" name="Picture 6">
            <a:extLst>
              <a:ext uri="{FF2B5EF4-FFF2-40B4-BE49-F238E27FC236}">
                <a16:creationId xmlns="" xmlns:a16="http://schemas.microsoft.com/office/drawing/2014/main" id="{29E15B93-304B-47AA-9B7F-C7AD37D32144}"/>
              </a:ext>
            </a:extLst>
          </p:cNvPr>
          <p:cNvPicPr>
            <a:picLocks noChangeAspect="1"/>
          </p:cNvPicPr>
          <p:nvPr/>
        </p:nvPicPr>
        <p:blipFill rotWithShape="1">
          <a:blip r:embed="rId3"/>
          <a:srcRect t="59217" b="-59217"/>
          <a:stretch/>
        </p:blipFill>
        <p:spPr>
          <a:xfrm>
            <a:off x="6077361" y="4855477"/>
            <a:ext cx="5991987" cy="4968620"/>
          </a:xfrm>
          <a:prstGeom prst="rect">
            <a:avLst/>
          </a:prstGeom>
        </p:spPr>
      </p:pic>
      <p:cxnSp>
        <p:nvCxnSpPr>
          <p:cNvPr id="9" name="Straight Arrow Connector 8">
            <a:extLst>
              <a:ext uri="{FF2B5EF4-FFF2-40B4-BE49-F238E27FC236}">
                <a16:creationId xmlns="" xmlns:a16="http://schemas.microsoft.com/office/drawing/2014/main" id="{BCB2DCEF-45FE-49F1-86EE-0BDC502334D2}"/>
              </a:ext>
            </a:extLst>
          </p:cNvPr>
          <p:cNvCxnSpPr>
            <a:cxnSpLocks/>
          </p:cNvCxnSpPr>
          <p:nvPr/>
        </p:nvCxnSpPr>
        <p:spPr>
          <a:xfrm>
            <a:off x="4651131" y="2945423"/>
            <a:ext cx="3279531" cy="17320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04464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005014E-49BF-4733-8C90-8D5165DF75F5}"/>
              </a:ext>
            </a:extLst>
          </p:cNvPr>
          <p:cNvSpPr>
            <a:spLocks noGrp="1"/>
          </p:cNvSpPr>
          <p:nvPr>
            <p:ph type="title"/>
          </p:nvPr>
        </p:nvSpPr>
        <p:spPr/>
        <p:txBody>
          <a:bodyPr/>
          <a:lstStyle/>
          <a:p>
            <a:r>
              <a:rPr lang="en-GB" dirty="0"/>
              <a:t>Testing </a:t>
            </a:r>
          </a:p>
        </p:txBody>
      </p:sp>
      <p:sp>
        <p:nvSpPr>
          <p:cNvPr id="3" name="Content Placeholder 2">
            <a:extLst>
              <a:ext uri="{FF2B5EF4-FFF2-40B4-BE49-F238E27FC236}">
                <a16:creationId xmlns="" xmlns:a16="http://schemas.microsoft.com/office/drawing/2014/main" id="{ACFEB340-883C-4478-9B78-E903E6855204}"/>
              </a:ext>
            </a:extLst>
          </p:cNvPr>
          <p:cNvSpPr>
            <a:spLocks noGrp="1"/>
          </p:cNvSpPr>
          <p:nvPr>
            <p:ph idx="1"/>
          </p:nvPr>
        </p:nvSpPr>
        <p:spPr>
          <a:xfrm>
            <a:off x="2106788" y="1700808"/>
            <a:ext cx="8453708" cy="2300638"/>
          </a:xfrm>
        </p:spPr>
        <p:txBody>
          <a:bodyPr>
            <a:normAutofit lnSpcReduction="10000"/>
          </a:bodyPr>
          <a:lstStyle/>
          <a:p>
            <a:r>
              <a:rPr lang="en-US" sz="2400" i="1" dirty="0"/>
              <a:t>A program</a:t>
            </a:r>
            <a:r>
              <a:rPr lang="en-US" sz="2400" dirty="0"/>
              <a:t> implements functionality, aka behavior.</a:t>
            </a:r>
          </a:p>
          <a:p>
            <a:r>
              <a:rPr lang="en-US" sz="2400" dirty="0"/>
              <a:t> </a:t>
            </a:r>
            <a:r>
              <a:rPr lang="en-US" sz="2400" i="1" dirty="0"/>
              <a:t>Tests</a:t>
            </a:r>
            <a:r>
              <a:rPr lang="en-US" sz="2400" dirty="0"/>
              <a:t> = supplementary code, that compares the </a:t>
            </a:r>
            <a:r>
              <a:rPr lang="en-US" sz="2400" i="1" dirty="0">
                <a:highlight>
                  <a:srgbClr val="FFFF00"/>
                </a:highlight>
              </a:rPr>
              <a:t>actual</a:t>
            </a:r>
            <a:r>
              <a:rPr lang="en-US" sz="2400" dirty="0"/>
              <a:t> behavior (from running the program) to the </a:t>
            </a:r>
            <a:r>
              <a:rPr lang="en-US" sz="2400" i="1" dirty="0">
                <a:solidFill>
                  <a:schemeClr val="accent5"/>
                </a:solidFill>
                <a:highlight>
                  <a:srgbClr val="FFFF00"/>
                </a:highlight>
              </a:rPr>
              <a:t>expected</a:t>
            </a:r>
            <a:r>
              <a:rPr lang="en-US" sz="2400" dirty="0"/>
              <a:t> behavior (that’s coded into the test suite).</a:t>
            </a:r>
          </a:p>
          <a:p>
            <a:r>
              <a:rPr lang="en-US" sz="2400" dirty="0"/>
              <a:t>Your test harness is the framework that finds your tests, runs your tests, and (in theory) helps you write tests.</a:t>
            </a:r>
            <a:endParaRPr lang="en-GB" sz="2400" dirty="0"/>
          </a:p>
        </p:txBody>
      </p:sp>
      <p:pic>
        <p:nvPicPr>
          <p:cNvPr id="5" name="Picture 4">
            <a:extLst>
              <a:ext uri="{FF2B5EF4-FFF2-40B4-BE49-F238E27FC236}">
                <a16:creationId xmlns="" xmlns:a16="http://schemas.microsoft.com/office/drawing/2014/main" id="{4C5A95B5-6128-4235-8749-8A63F84E2F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92486" y="4437106"/>
            <a:ext cx="6207028" cy="1815161"/>
          </a:xfrm>
          <a:prstGeom prst="rect">
            <a:avLst/>
          </a:prstGeom>
        </p:spPr>
      </p:pic>
    </p:spTree>
    <p:extLst>
      <p:ext uri="{BB962C8B-B14F-4D97-AF65-F5344CB8AC3E}">
        <p14:creationId xmlns:p14="http://schemas.microsoft.com/office/powerpoint/2010/main" val="1691893047"/>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 example of a workflow</a:t>
            </a:r>
            <a:endParaRPr lang="en-US" dirty="0"/>
          </a:p>
        </p:txBody>
      </p:sp>
      <p:sp>
        <p:nvSpPr>
          <p:cNvPr id="3" name="Content Placeholder 2"/>
          <p:cNvSpPr>
            <a:spLocks noGrp="1"/>
          </p:cNvSpPr>
          <p:nvPr>
            <p:ph idx="1"/>
          </p:nvPr>
        </p:nvSpPr>
        <p:spPr/>
        <p:txBody>
          <a:bodyPr>
            <a:normAutofit fontScale="92500" lnSpcReduction="10000"/>
          </a:bodyPr>
          <a:lstStyle/>
          <a:p>
            <a:pPr>
              <a:buFont typeface="Wingdings" charset="2"/>
              <a:buChar char="Ø"/>
            </a:pPr>
            <a:r>
              <a:rPr lang="en-US" dirty="0"/>
              <a:t> </a:t>
            </a:r>
            <a:r>
              <a:rPr lang="en-US" dirty="0" smtClean="0"/>
              <a:t>Pull latest code from repository</a:t>
            </a:r>
          </a:p>
          <a:p>
            <a:pPr>
              <a:buFont typeface="Wingdings" charset="2"/>
              <a:buChar char="Ø"/>
            </a:pPr>
            <a:r>
              <a:rPr lang="en-US" dirty="0"/>
              <a:t> </a:t>
            </a:r>
            <a:r>
              <a:rPr lang="en-US" dirty="0" smtClean="0"/>
              <a:t>create a branch. Have created new functions there? Write unit tests for them.</a:t>
            </a:r>
          </a:p>
          <a:p>
            <a:pPr>
              <a:buFont typeface="Wingdings" charset="2"/>
              <a:buChar char="Ø"/>
            </a:pPr>
            <a:r>
              <a:rPr lang="en-US" dirty="0" smtClean="0"/>
              <a:t>Pushing to </a:t>
            </a:r>
            <a:r>
              <a:rPr lang="en-US" dirty="0" err="1" smtClean="0"/>
              <a:t>github</a:t>
            </a:r>
            <a:r>
              <a:rPr lang="en-US" dirty="0"/>
              <a:t> </a:t>
            </a:r>
            <a:r>
              <a:rPr lang="en-US" dirty="0" smtClean="0"/>
              <a:t>on a branch of a project. </a:t>
            </a:r>
          </a:p>
          <a:p>
            <a:pPr lvl="1">
              <a:buFont typeface="Wingdings" charset="2"/>
              <a:buChar char="Ø"/>
            </a:pPr>
            <a:r>
              <a:rPr lang="en-US" dirty="0" smtClean="0"/>
              <a:t>All unit tests are run (including ones just created)</a:t>
            </a:r>
          </a:p>
          <a:p>
            <a:pPr lvl="1">
              <a:buFont typeface="Wingdings" charset="2"/>
              <a:buChar char="Ø"/>
            </a:pPr>
            <a:r>
              <a:rPr lang="en-US" dirty="0" smtClean="0"/>
              <a:t>Did they pass? Great. Onwards</a:t>
            </a:r>
            <a:endParaRPr lang="en-US" dirty="0"/>
          </a:p>
          <a:p>
            <a:pPr>
              <a:buFont typeface="Wingdings" charset="2"/>
              <a:buChar char="Ø"/>
            </a:pPr>
            <a:r>
              <a:rPr lang="en-GB" dirty="0" smtClean="0"/>
              <a:t>Code review </a:t>
            </a:r>
            <a:endParaRPr lang="en-GB" dirty="0"/>
          </a:p>
          <a:p>
            <a:pPr>
              <a:buFont typeface="Wingdings" charset="2"/>
              <a:buChar char="Ø"/>
            </a:pPr>
            <a:r>
              <a:rPr lang="en-GB" dirty="0" smtClean="0"/>
              <a:t>merge to master branch </a:t>
            </a:r>
          </a:p>
          <a:p>
            <a:pPr lvl="1">
              <a:buFont typeface="Wingdings" charset="2"/>
              <a:buChar char="Ø"/>
            </a:pPr>
            <a:r>
              <a:rPr lang="en-GB" dirty="0" smtClean="0"/>
              <a:t>Here is where integration / end to end tests are more useful</a:t>
            </a:r>
          </a:p>
          <a:p>
            <a:pPr lvl="1">
              <a:buFont typeface="Wingdings" charset="2"/>
              <a:buChar char="Ø"/>
            </a:pPr>
            <a:r>
              <a:rPr lang="en-GB" dirty="0" smtClean="0"/>
              <a:t>You can make it so that additional tests (integration/E2E) run only here in addition to the unit tests</a:t>
            </a:r>
          </a:p>
          <a:p>
            <a:pPr lvl="1">
              <a:buFont typeface="Wingdings" charset="2"/>
              <a:buChar char="Ø"/>
            </a:pPr>
            <a:r>
              <a:rPr lang="en-GB" dirty="0" smtClean="0"/>
              <a:t>Do tests pass? Great. Onwards</a:t>
            </a:r>
          </a:p>
          <a:p>
            <a:pPr>
              <a:buFont typeface="Wingdings" charset="2"/>
              <a:buChar char="Ø"/>
            </a:pPr>
            <a:r>
              <a:rPr lang="en-GB" dirty="0" smtClean="0"/>
              <a:t>Code review</a:t>
            </a:r>
            <a:endParaRPr lang="en-US" dirty="0" smtClean="0"/>
          </a:p>
          <a:p>
            <a:endParaRPr lang="en-US" dirty="0"/>
          </a:p>
        </p:txBody>
      </p:sp>
    </p:spTree>
    <p:extLst>
      <p:ext uri="{BB962C8B-B14F-4D97-AF65-F5344CB8AC3E}">
        <p14:creationId xmlns:p14="http://schemas.microsoft.com/office/powerpoint/2010/main" val="11473148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707D9A4-5B80-4E19-A062-3E4A6BCE5103}"/>
              </a:ext>
            </a:extLst>
          </p:cNvPr>
          <p:cNvSpPr>
            <a:spLocks noGrp="1"/>
          </p:cNvSpPr>
          <p:nvPr>
            <p:ph type="title"/>
          </p:nvPr>
        </p:nvSpPr>
        <p:spPr/>
        <p:txBody>
          <a:bodyPr/>
          <a:lstStyle/>
          <a:p>
            <a:r>
              <a:rPr lang="en-GB" dirty="0"/>
              <a:t>Documentation </a:t>
            </a:r>
            <a:br>
              <a:rPr lang="en-GB" dirty="0"/>
            </a:br>
            <a:endParaRPr lang="en-GB" dirty="0"/>
          </a:p>
        </p:txBody>
      </p:sp>
      <p:pic>
        <p:nvPicPr>
          <p:cNvPr id="4" name="Content Placeholder 3">
            <a:extLst>
              <a:ext uri="{FF2B5EF4-FFF2-40B4-BE49-F238E27FC236}">
                <a16:creationId xmlns="" xmlns:a16="http://schemas.microsoft.com/office/drawing/2014/main" id="{FC0682CA-60B0-41CC-9939-C1DEE2B6EF7A}"/>
              </a:ext>
            </a:extLst>
          </p:cNvPr>
          <p:cNvPicPr>
            <a:picLocks noGrp="1" noChangeAspect="1"/>
          </p:cNvPicPr>
          <p:nvPr>
            <p:ph idx="1"/>
          </p:nvPr>
        </p:nvPicPr>
        <p:blipFill>
          <a:blip r:embed="rId2"/>
          <a:stretch>
            <a:fillRect/>
          </a:stretch>
        </p:blipFill>
        <p:spPr>
          <a:xfrm>
            <a:off x="7890224" y="470329"/>
            <a:ext cx="4172418" cy="2029229"/>
          </a:xfrm>
          <a:prstGeom prst="rect">
            <a:avLst/>
          </a:prstGeom>
        </p:spPr>
      </p:pic>
      <p:pic>
        <p:nvPicPr>
          <p:cNvPr id="5" name="Picture 4">
            <a:extLst>
              <a:ext uri="{FF2B5EF4-FFF2-40B4-BE49-F238E27FC236}">
                <a16:creationId xmlns="" xmlns:a16="http://schemas.microsoft.com/office/drawing/2014/main" id="{9A09915E-BA4C-4F05-BA5F-B1931BB483E0}"/>
              </a:ext>
            </a:extLst>
          </p:cNvPr>
          <p:cNvPicPr>
            <a:picLocks noChangeAspect="1"/>
          </p:cNvPicPr>
          <p:nvPr/>
        </p:nvPicPr>
        <p:blipFill>
          <a:blip r:embed="rId3"/>
          <a:stretch>
            <a:fillRect/>
          </a:stretch>
        </p:blipFill>
        <p:spPr>
          <a:xfrm>
            <a:off x="752475" y="1635623"/>
            <a:ext cx="6034088" cy="4536577"/>
          </a:xfrm>
          <a:prstGeom prst="rect">
            <a:avLst/>
          </a:prstGeom>
        </p:spPr>
      </p:pic>
      <p:sp>
        <p:nvSpPr>
          <p:cNvPr id="10" name="Content Placeholder 2">
            <a:extLst>
              <a:ext uri="{FF2B5EF4-FFF2-40B4-BE49-F238E27FC236}">
                <a16:creationId xmlns="" xmlns:a16="http://schemas.microsoft.com/office/drawing/2014/main" id="{BA3B4152-F449-4AC0-87BF-4C72310BF070}"/>
              </a:ext>
            </a:extLst>
          </p:cNvPr>
          <p:cNvSpPr txBox="1">
            <a:spLocks/>
          </p:cNvSpPr>
          <p:nvPr/>
        </p:nvSpPr>
        <p:spPr>
          <a:xfrm>
            <a:off x="6786563" y="3678609"/>
            <a:ext cx="4754028" cy="955727"/>
          </a:xfrm>
          <a:prstGeom prst="rect">
            <a:avLst/>
          </a:prstGeom>
        </p:spPr>
        <p:txBody>
          <a:bodyPr vert="horz" lIns="45720" tIns="45720" rIns="45720" bIns="45720" rtlCol="0">
            <a:normAutofit fontScale="85000" lnSpcReduction="2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lvl="1">
              <a:buFontTx/>
              <a:buChar char="-"/>
            </a:pPr>
            <a:r>
              <a:rPr lang="en-GB" dirty="0">
                <a:sym typeface="Wingdings" panose="05000000000000000000" pitchFamily="2" charset="2"/>
              </a:rPr>
              <a:t>Taken from: </a:t>
            </a:r>
          </a:p>
          <a:p>
            <a:pPr lvl="1">
              <a:buFontTx/>
              <a:buChar char="-"/>
            </a:pPr>
            <a:r>
              <a:rPr lang="en-GB" dirty="0">
                <a:sym typeface="Wingdings" panose="05000000000000000000" pitchFamily="2" charset="2"/>
                <a:hlinkClick r:id="rId4"/>
              </a:rPr>
              <a:t>https://www.divio.com/blog/documentation/</a:t>
            </a:r>
            <a:endParaRPr lang="en-GB" dirty="0">
              <a:sym typeface="Wingdings" panose="05000000000000000000" pitchFamily="2" charset="2"/>
            </a:endParaRPr>
          </a:p>
          <a:p>
            <a:pPr marL="128016" lvl="1" indent="0">
              <a:buNone/>
            </a:pPr>
            <a:r>
              <a:rPr lang="en-GB" dirty="0">
                <a:sym typeface="Wingdings" panose="05000000000000000000" pitchFamily="2" charset="2"/>
              </a:rPr>
              <a:t>  Please have a look for elucidating the concepts if interested</a:t>
            </a:r>
          </a:p>
          <a:p>
            <a:endParaRPr lang="en-GB" dirty="0"/>
          </a:p>
        </p:txBody>
      </p:sp>
    </p:spTree>
    <p:extLst>
      <p:ext uri="{BB962C8B-B14F-4D97-AF65-F5344CB8AC3E}">
        <p14:creationId xmlns:p14="http://schemas.microsoft.com/office/powerpoint/2010/main" val="41902049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 xmlns:a16="http://schemas.microsoft.com/office/drawing/2014/main" id="{689F77D8-5EB0-4A81-ADEE-A30B307DB7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25990" y="156814"/>
            <a:ext cx="5805085" cy="6252778"/>
          </a:xfrm>
          <a:prstGeom prst="rect">
            <a:avLst/>
          </a:prstGeom>
        </p:spPr>
      </p:pic>
      <p:sp>
        <p:nvSpPr>
          <p:cNvPr id="2" name="Title 1">
            <a:extLst>
              <a:ext uri="{FF2B5EF4-FFF2-40B4-BE49-F238E27FC236}">
                <a16:creationId xmlns="" xmlns:a16="http://schemas.microsoft.com/office/drawing/2014/main" id="{886184B3-6A4F-47DD-8FF3-D6B704D93BCB}"/>
              </a:ext>
            </a:extLst>
          </p:cNvPr>
          <p:cNvSpPr>
            <a:spLocks noGrp="1"/>
          </p:cNvSpPr>
          <p:nvPr>
            <p:ph type="title"/>
          </p:nvPr>
        </p:nvSpPr>
        <p:spPr>
          <a:xfrm>
            <a:off x="1024129" y="585216"/>
            <a:ext cx="4805172" cy="1499616"/>
          </a:xfrm>
        </p:spPr>
        <p:txBody>
          <a:bodyPr>
            <a:normAutofit fontScale="90000"/>
          </a:bodyPr>
          <a:lstStyle/>
          <a:p>
            <a:r>
              <a:rPr lang="en-GB" dirty="0"/>
              <a:t>Project organization</a:t>
            </a:r>
          </a:p>
        </p:txBody>
      </p:sp>
      <p:sp>
        <p:nvSpPr>
          <p:cNvPr id="6" name="Content Placeholder 2">
            <a:extLst>
              <a:ext uri="{FF2B5EF4-FFF2-40B4-BE49-F238E27FC236}">
                <a16:creationId xmlns="" xmlns:a16="http://schemas.microsoft.com/office/drawing/2014/main" id="{5F17D06E-342B-40EF-A04B-F66588170F18}"/>
              </a:ext>
            </a:extLst>
          </p:cNvPr>
          <p:cNvSpPr>
            <a:spLocks noGrp="1"/>
          </p:cNvSpPr>
          <p:nvPr>
            <p:ph idx="1"/>
          </p:nvPr>
        </p:nvSpPr>
        <p:spPr>
          <a:xfrm>
            <a:off x="342900" y="2569369"/>
            <a:ext cx="5486400" cy="3263504"/>
          </a:xfrm>
        </p:spPr>
        <p:txBody>
          <a:bodyPr>
            <a:normAutofit/>
          </a:bodyPr>
          <a:lstStyle/>
          <a:p>
            <a:r>
              <a:rPr lang="en-US" sz="1800" dirty="0"/>
              <a:t>Do not reinvent the wheel regarding how you organize the code for your project: </a:t>
            </a:r>
          </a:p>
          <a:p>
            <a:pPr lvl="1"/>
            <a:r>
              <a:rPr lang="en-US" sz="1800" dirty="0"/>
              <a:t>Python: </a:t>
            </a:r>
            <a:r>
              <a:rPr lang="en-US" sz="1800" dirty="0" err="1"/>
              <a:t>cookiecutter</a:t>
            </a:r>
            <a:endParaRPr lang="en-US" sz="1800" dirty="0"/>
          </a:p>
          <a:p>
            <a:pPr lvl="2"/>
            <a:endParaRPr lang="en-US" dirty="0"/>
          </a:p>
          <a:p>
            <a:pPr lvl="1"/>
            <a:r>
              <a:rPr lang="en-US" sz="1800" dirty="0"/>
              <a:t>R: </a:t>
            </a:r>
          </a:p>
          <a:p>
            <a:pPr marL="128016" lvl="1" indent="0">
              <a:buNone/>
            </a:pPr>
            <a:r>
              <a:rPr lang="en-US" dirty="0">
                <a:hlinkClick r:id="rId3"/>
              </a:rPr>
              <a:t>https://github.com/bdcaf/cookiecutter-r-data-analysis</a:t>
            </a:r>
            <a:endParaRPr lang="en-US" dirty="0"/>
          </a:p>
          <a:p>
            <a:pPr marL="128016" lvl="1" indent="0">
              <a:buNone/>
            </a:pPr>
            <a:endParaRPr lang="en-US" sz="1800" dirty="0"/>
          </a:p>
          <a:p>
            <a:pPr lvl="1"/>
            <a:endParaRPr lang="en-US" sz="1800" dirty="0"/>
          </a:p>
          <a:p>
            <a:pPr marL="128016" lvl="1" indent="0">
              <a:buNone/>
            </a:pPr>
            <a:endParaRPr lang="en-GB" dirty="0"/>
          </a:p>
        </p:txBody>
      </p:sp>
    </p:spTree>
    <p:extLst>
      <p:ext uri="{BB962C8B-B14F-4D97-AF65-F5344CB8AC3E}">
        <p14:creationId xmlns:p14="http://schemas.microsoft.com/office/powerpoint/2010/main" val="429000417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F9BB975-5E23-40CE-917F-67CE8766F9D0}"/>
              </a:ext>
            </a:extLst>
          </p:cNvPr>
          <p:cNvSpPr>
            <a:spLocks noGrp="1"/>
          </p:cNvSpPr>
          <p:nvPr>
            <p:ph type="title"/>
          </p:nvPr>
        </p:nvSpPr>
        <p:spPr/>
        <p:txBody>
          <a:bodyPr/>
          <a:lstStyle/>
          <a:p>
            <a:r>
              <a:rPr lang="en-GB" dirty="0"/>
              <a:t>References and material of interest</a:t>
            </a:r>
          </a:p>
        </p:txBody>
      </p:sp>
      <p:sp>
        <p:nvSpPr>
          <p:cNvPr id="3" name="Content Placeholder 2">
            <a:extLst>
              <a:ext uri="{FF2B5EF4-FFF2-40B4-BE49-F238E27FC236}">
                <a16:creationId xmlns="" xmlns:a16="http://schemas.microsoft.com/office/drawing/2014/main" id="{AF674291-59D3-4D88-B351-C56DCEBCEEBB}"/>
              </a:ext>
            </a:extLst>
          </p:cNvPr>
          <p:cNvSpPr>
            <a:spLocks noGrp="1"/>
          </p:cNvSpPr>
          <p:nvPr>
            <p:ph idx="1"/>
          </p:nvPr>
        </p:nvSpPr>
        <p:spPr>
          <a:xfrm>
            <a:off x="1024128" y="2084831"/>
            <a:ext cx="4471064" cy="4399095"/>
          </a:xfrm>
        </p:spPr>
        <p:txBody>
          <a:bodyPr>
            <a:normAutofit fontScale="70000" lnSpcReduction="20000"/>
          </a:bodyPr>
          <a:lstStyle/>
          <a:p>
            <a:r>
              <a:rPr lang="en-GB" sz="1600" dirty="0">
                <a:latin typeface="Arial" panose="020B0604020202020204" pitchFamily="34" charset="0"/>
                <a:cs typeface="Arial" panose="020B0604020202020204" pitchFamily="34" charset="0"/>
              </a:rPr>
              <a:t>- Some Books of interest :</a:t>
            </a:r>
          </a:p>
          <a:p>
            <a:r>
              <a:rPr lang="en-GB" sz="1600" dirty="0">
                <a:latin typeface="Arial" panose="020B0604020202020204" pitchFamily="34" charset="0"/>
                <a:cs typeface="Arial" panose="020B0604020202020204" pitchFamily="34" charset="0"/>
                <a:hlinkClick r:id="rId2"/>
              </a:rPr>
              <a:t>https://certifications.bcs.org/upload/pdf/swt-intermediate-reading.pdf</a:t>
            </a:r>
            <a:endParaRPr lang="en-GB" sz="1600" dirty="0">
              <a:latin typeface="Arial" panose="020B0604020202020204" pitchFamily="34" charset="0"/>
              <a:cs typeface="Arial" panose="020B0604020202020204" pitchFamily="34" charset="0"/>
            </a:endParaRPr>
          </a:p>
          <a:p>
            <a:r>
              <a:rPr lang="en-GB" sz="1600" dirty="0">
                <a:latin typeface="Arial" panose="020B0604020202020204" pitchFamily="34" charset="0"/>
                <a:cs typeface="Arial" panose="020B0604020202020204" pitchFamily="34" charset="0"/>
                <a:hlinkClick r:id="rId3"/>
              </a:rPr>
              <a:t>https://www.oreilly.com/library/view/python-testing-with/9781680502848/</a:t>
            </a:r>
            <a:endParaRPr lang="en-GB" sz="1600" dirty="0">
              <a:latin typeface="Arial" panose="020B0604020202020204" pitchFamily="34" charset="0"/>
              <a:cs typeface="Arial" panose="020B0604020202020204" pitchFamily="34" charset="0"/>
            </a:endParaRPr>
          </a:p>
          <a:p>
            <a:pPr marL="310896" lvl="2" indent="0">
              <a:buNone/>
            </a:pPr>
            <a:endParaRPr lang="en-GB" sz="1600" dirty="0">
              <a:latin typeface="Arial" panose="020B0604020202020204" pitchFamily="34" charset="0"/>
              <a:cs typeface="Arial" panose="020B0604020202020204" pitchFamily="34" charset="0"/>
            </a:endParaRPr>
          </a:p>
          <a:p>
            <a:pPr marL="128016" lvl="1" indent="0">
              <a:buNone/>
            </a:pPr>
            <a:r>
              <a:rPr lang="en-GB" sz="1600" dirty="0">
                <a:latin typeface="Arial" panose="020B0604020202020204" pitchFamily="34" charset="0"/>
                <a:cs typeface="Arial" panose="020B0604020202020204" pitchFamily="34" charset="0"/>
              </a:rPr>
              <a:t>- Blog Posts</a:t>
            </a:r>
          </a:p>
          <a:p>
            <a:r>
              <a:rPr lang="en-GB" sz="1600" dirty="0">
                <a:latin typeface="Arial" panose="020B0604020202020204" pitchFamily="34" charset="0"/>
                <a:cs typeface="Arial" panose="020B0604020202020204" pitchFamily="34" charset="0"/>
                <a:hlinkClick r:id="rId4"/>
              </a:rPr>
              <a:t>https://martinfowler.com/articles/practical-test-pyramid.html</a:t>
            </a:r>
            <a:endParaRPr lang="en-GB" sz="1600" dirty="0">
              <a:latin typeface="Arial" panose="020B0604020202020204" pitchFamily="34" charset="0"/>
              <a:cs typeface="Arial" panose="020B0604020202020204" pitchFamily="34" charset="0"/>
            </a:endParaRPr>
          </a:p>
          <a:p>
            <a:r>
              <a:rPr lang="en-GB" sz="1600" dirty="0">
                <a:latin typeface="Arial" panose="020B0604020202020204" pitchFamily="34" charset="0"/>
                <a:cs typeface="Arial" panose="020B0604020202020204" pitchFamily="34" charset="0"/>
                <a:hlinkClick r:id="rId5"/>
              </a:rPr>
              <a:t>https://hypothesis.works/articles/</a:t>
            </a:r>
            <a:endParaRPr lang="en-GB" sz="1600" dirty="0">
              <a:latin typeface="Arial" panose="020B0604020202020204" pitchFamily="34" charset="0"/>
              <a:cs typeface="Arial" panose="020B0604020202020204" pitchFamily="34" charset="0"/>
            </a:endParaRPr>
          </a:p>
          <a:p>
            <a:r>
              <a:rPr lang="en-GB" sz="1600" dirty="0">
                <a:latin typeface="Arial" panose="020B0604020202020204" pitchFamily="34" charset="0"/>
                <a:cs typeface="Arial" panose="020B0604020202020204" pitchFamily="34" charset="0"/>
                <a:hlinkClick r:id="rId6"/>
              </a:rPr>
              <a:t>https://docs.pytest.org/en/latest/</a:t>
            </a:r>
            <a:endParaRPr lang="en-GB" sz="1600" dirty="0">
              <a:latin typeface="Arial" panose="020B0604020202020204" pitchFamily="34" charset="0"/>
              <a:cs typeface="Arial" panose="020B0604020202020204" pitchFamily="34" charset="0"/>
            </a:endParaRPr>
          </a:p>
          <a:p>
            <a:r>
              <a:rPr lang="en-GB" sz="1600" dirty="0">
                <a:latin typeface="Arial" panose="020B0604020202020204" pitchFamily="34" charset="0"/>
                <a:cs typeface="Arial" panose="020B0604020202020204" pitchFamily="34" charset="0"/>
                <a:hlinkClick r:id="rId7"/>
              </a:rPr>
              <a:t>https://medium.com/homeaway-tech-blog/write-better-python-with-hypothesis-</a:t>
            </a:r>
            <a:r>
              <a:rPr lang="en-GB" sz="1600" dirty="0" smtClean="0">
                <a:latin typeface="Arial" panose="020B0604020202020204" pitchFamily="34" charset="0"/>
                <a:cs typeface="Arial" panose="020B0604020202020204" pitchFamily="34" charset="0"/>
                <a:hlinkClick r:id="rId7"/>
              </a:rPr>
              <a:t>5b31ac268b69</a:t>
            </a:r>
            <a:endParaRPr lang="en-GB" sz="1600" dirty="0" smtClean="0">
              <a:latin typeface="Arial" panose="020B0604020202020204" pitchFamily="34" charset="0"/>
              <a:cs typeface="Arial" panose="020B0604020202020204" pitchFamily="34" charset="0"/>
            </a:endParaRPr>
          </a:p>
          <a:p>
            <a:r>
              <a:rPr lang="en-GB" sz="1600" dirty="0">
                <a:latin typeface="Arial" panose="020B0604020202020204" pitchFamily="34" charset="0"/>
                <a:cs typeface="Arial" panose="020B0604020202020204" pitchFamily="34" charset="0"/>
                <a:hlinkClick r:id="rId8"/>
              </a:rPr>
              <a:t>https://mamonu.github.io</a:t>
            </a:r>
            <a:r>
              <a:rPr lang="en-GB" sz="1600" dirty="0" smtClean="0">
                <a:latin typeface="Arial" panose="020B0604020202020204" pitchFamily="34" charset="0"/>
                <a:cs typeface="Arial" panose="020B0604020202020204" pitchFamily="34" charset="0"/>
                <a:hlinkClick r:id="rId8"/>
              </a:rPr>
              <a:t>/</a:t>
            </a:r>
            <a:endParaRPr lang="en-GB" sz="1600" dirty="0" smtClean="0">
              <a:latin typeface="Arial" panose="020B0604020202020204" pitchFamily="34" charset="0"/>
              <a:cs typeface="Arial" panose="020B0604020202020204" pitchFamily="34" charset="0"/>
            </a:endParaRPr>
          </a:p>
          <a:p>
            <a:endParaRPr lang="en-GB" sz="1600" dirty="0">
              <a:latin typeface="Arial" panose="020B0604020202020204" pitchFamily="34" charset="0"/>
              <a:cs typeface="Arial" panose="020B0604020202020204" pitchFamily="34" charset="0"/>
            </a:endParaRPr>
          </a:p>
          <a:p>
            <a:r>
              <a:rPr lang="en-GB" sz="1600" dirty="0">
                <a:latin typeface="Arial" panose="020B0604020202020204" pitchFamily="34" charset="0"/>
                <a:cs typeface="Arial" panose="020B0604020202020204" pitchFamily="34" charset="0"/>
              </a:rPr>
              <a:t>- Course</a:t>
            </a:r>
          </a:p>
          <a:p>
            <a:r>
              <a:rPr lang="en-GB" sz="1600" dirty="0">
                <a:latin typeface="Arial" panose="020B0604020202020204" pitchFamily="34" charset="0"/>
                <a:cs typeface="Arial" panose="020B0604020202020204" pitchFamily="34" charset="0"/>
              </a:rPr>
              <a:t>Great course covering the spectrum of tools from the R side of things:</a:t>
            </a:r>
          </a:p>
          <a:p>
            <a:r>
              <a:rPr lang="en-GB" sz="1600" dirty="0">
                <a:latin typeface="Arial" panose="020B0604020202020204" pitchFamily="34" charset="0"/>
                <a:cs typeface="Arial" panose="020B0604020202020204" pitchFamily="34" charset="0"/>
                <a:hlinkClick r:id="rId9"/>
              </a:rPr>
              <a:t>https://www.udemy.com/reproducible-analytical-pipelines/</a:t>
            </a:r>
            <a:endParaRPr lang="en-GB" sz="1600" dirty="0">
              <a:latin typeface="Arial" panose="020B0604020202020204" pitchFamily="34" charset="0"/>
              <a:cs typeface="Arial" panose="020B0604020202020204" pitchFamily="34" charset="0"/>
            </a:endParaRPr>
          </a:p>
          <a:p>
            <a:endParaRPr lang="en-GB" sz="1600" dirty="0">
              <a:latin typeface="Arial" panose="020B0604020202020204" pitchFamily="34" charset="0"/>
              <a:cs typeface="Arial" panose="020B0604020202020204" pitchFamily="34" charset="0"/>
            </a:endParaRPr>
          </a:p>
          <a:p>
            <a:endParaRPr lang="en-GB" dirty="0"/>
          </a:p>
        </p:txBody>
      </p:sp>
      <p:sp>
        <p:nvSpPr>
          <p:cNvPr id="4" name="Content Placeholder 2">
            <a:extLst>
              <a:ext uri="{FF2B5EF4-FFF2-40B4-BE49-F238E27FC236}">
                <a16:creationId xmlns="" xmlns:a16="http://schemas.microsoft.com/office/drawing/2014/main" id="{25EB9DBA-977F-48B8-BD74-1FD6CDC8723F}"/>
              </a:ext>
            </a:extLst>
          </p:cNvPr>
          <p:cNvSpPr txBox="1">
            <a:spLocks/>
          </p:cNvSpPr>
          <p:nvPr/>
        </p:nvSpPr>
        <p:spPr>
          <a:xfrm>
            <a:off x="5697415" y="1998785"/>
            <a:ext cx="6145823" cy="4023360"/>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r>
              <a:rPr lang="en-GB" sz="1600" dirty="0">
                <a:latin typeface="Arial" panose="020B0604020202020204" pitchFamily="34" charset="0"/>
                <a:cs typeface="Arial" panose="020B0604020202020204" pitchFamily="34" charset="0"/>
              </a:rPr>
              <a:t>- Covered /useful Python modules: </a:t>
            </a:r>
          </a:p>
          <a:p>
            <a:pPr lvl="2">
              <a:buFont typeface="Arial" panose="020B0604020202020204" pitchFamily="34" charset="0"/>
              <a:buChar char="•"/>
            </a:pPr>
            <a:r>
              <a:rPr lang="en-GB" sz="1600" dirty="0">
                <a:latin typeface="Arial" panose="020B0604020202020204" pitchFamily="34" charset="0"/>
                <a:cs typeface="Arial" panose="020B0604020202020204" pitchFamily="34" charset="0"/>
              </a:rPr>
              <a:t> </a:t>
            </a:r>
            <a:r>
              <a:rPr lang="en-GB" sz="1600" dirty="0" err="1">
                <a:latin typeface="Arial" panose="020B0604020202020204" pitchFamily="34" charset="0"/>
                <a:cs typeface="Arial" panose="020B0604020202020204" pitchFamily="34" charset="0"/>
              </a:rPr>
              <a:t>py.test</a:t>
            </a:r>
            <a:r>
              <a:rPr lang="en-GB" sz="1600" dirty="0">
                <a:latin typeface="Arial" panose="020B0604020202020204" pitchFamily="34" charset="0"/>
                <a:cs typeface="Arial" panose="020B0604020202020204" pitchFamily="34" charset="0"/>
              </a:rPr>
              <a:t> : </a:t>
            </a:r>
            <a:r>
              <a:rPr lang="en-GB" sz="1600" dirty="0">
                <a:latin typeface="Arial" panose="020B0604020202020204" pitchFamily="34" charset="0"/>
                <a:cs typeface="Arial" panose="020B0604020202020204" pitchFamily="34" charset="0"/>
                <a:hlinkClick r:id="rId10"/>
              </a:rPr>
              <a:t>https://github.com/pytest-dev/pytest</a:t>
            </a:r>
            <a:endParaRPr lang="en-GB" sz="1600" dirty="0">
              <a:latin typeface="Arial" panose="020B0604020202020204" pitchFamily="34" charset="0"/>
              <a:cs typeface="Arial" panose="020B0604020202020204" pitchFamily="34" charset="0"/>
            </a:endParaRPr>
          </a:p>
          <a:p>
            <a:pPr lvl="2">
              <a:buFont typeface="Arial" panose="020B0604020202020204" pitchFamily="34" charset="0"/>
              <a:buChar char="•"/>
            </a:pPr>
            <a:r>
              <a:rPr lang="en-GB" sz="1600" dirty="0">
                <a:latin typeface="Arial" panose="020B0604020202020204" pitchFamily="34" charset="0"/>
                <a:cs typeface="Arial" panose="020B0604020202020204" pitchFamily="34" charset="0"/>
              </a:rPr>
              <a:t> </a:t>
            </a:r>
            <a:r>
              <a:rPr lang="en-GB" sz="1600" dirty="0" err="1">
                <a:latin typeface="Arial" panose="020B0604020202020204" pitchFamily="34" charset="0"/>
                <a:cs typeface="Arial" panose="020B0604020202020204" pitchFamily="34" charset="0"/>
              </a:rPr>
              <a:t>mutpy</a:t>
            </a:r>
            <a:r>
              <a:rPr lang="en-GB" sz="1600" dirty="0">
                <a:latin typeface="Arial" panose="020B0604020202020204" pitchFamily="34" charset="0"/>
                <a:cs typeface="Arial" panose="020B0604020202020204" pitchFamily="34" charset="0"/>
              </a:rPr>
              <a:t>/</a:t>
            </a:r>
            <a:r>
              <a:rPr lang="en-GB" sz="1600" dirty="0" err="1">
                <a:latin typeface="Arial" panose="020B0604020202020204" pitchFamily="34" charset="0"/>
                <a:cs typeface="Arial" panose="020B0604020202020204" pitchFamily="34" charset="0"/>
              </a:rPr>
              <a:t>mutmut</a:t>
            </a:r>
            <a:r>
              <a:rPr lang="en-GB" sz="1600" dirty="0">
                <a:latin typeface="Arial" panose="020B0604020202020204" pitchFamily="34" charset="0"/>
                <a:cs typeface="Arial" panose="020B0604020202020204" pitchFamily="34" charset="0"/>
              </a:rPr>
              <a:t>/</a:t>
            </a:r>
            <a:r>
              <a:rPr lang="en-GB" sz="1600" dirty="0" err="1">
                <a:latin typeface="Arial" panose="020B0604020202020204" pitchFamily="34" charset="0"/>
                <a:cs typeface="Arial" panose="020B0604020202020204" pitchFamily="34" charset="0"/>
              </a:rPr>
              <a:t>cosmic_ray</a:t>
            </a:r>
            <a:r>
              <a:rPr lang="en-GB" sz="1600" dirty="0">
                <a:latin typeface="Arial" panose="020B0604020202020204" pitchFamily="34" charset="0"/>
                <a:cs typeface="Arial" panose="020B0604020202020204" pitchFamily="34" charset="0"/>
              </a:rPr>
              <a:t> </a:t>
            </a:r>
          </a:p>
          <a:p>
            <a:pPr lvl="2">
              <a:buFont typeface="Arial" panose="020B0604020202020204" pitchFamily="34" charset="0"/>
              <a:buChar char="•"/>
            </a:pPr>
            <a:r>
              <a:rPr lang="en-GB" sz="1600" dirty="0">
                <a:latin typeface="Arial" panose="020B0604020202020204" pitchFamily="34" charset="0"/>
                <a:cs typeface="Arial" panose="020B0604020202020204" pitchFamily="34" charset="0"/>
              </a:rPr>
              <a:t> hypothesis : </a:t>
            </a:r>
            <a:r>
              <a:rPr lang="en-GB" sz="1600" dirty="0">
                <a:latin typeface="Arial" panose="020B0604020202020204" pitchFamily="34" charset="0"/>
                <a:cs typeface="Arial" panose="020B0604020202020204" pitchFamily="34" charset="0"/>
                <a:hlinkClick r:id="rId11"/>
              </a:rPr>
              <a:t>https://github.com/HypothesisWorks/hypothesis</a:t>
            </a:r>
            <a:endParaRPr lang="en-GB" sz="1600" dirty="0">
              <a:latin typeface="Arial" panose="020B0604020202020204" pitchFamily="34" charset="0"/>
              <a:cs typeface="Arial" panose="020B0604020202020204" pitchFamily="34" charset="0"/>
            </a:endParaRPr>
          </a:p>
          <a:p>
            <a:pPr lvl="2">
              <a:buFont typeface="Arial" panose="020B0604020202020204" pitchFamily="34" charset="0"/>
              <a:buChar char="•"/>
            </a:pPr>
            <a:r>
              <a:rPr lang="en-GB" sz="1600" dirty="0">
                <a:latin typeface="Arial" panose="020B0604020202020204" pitchFamily="34" charset="0"/>
                <a:cs typeface="Arial" panose="020B0604020202020204" pitchFamily="34" charset="0"/>
              </a:rPr>
              <a:t> tox / </a:t>
            </a:r>
            <a:r>
              <a:rPr lang="en-GB" sz="1600" dirty="0" err="1">
                <a:latin typeface="Arial" panose="020B0604020202020204" pitchFamily="34" charset="0"/>
                <a:cs typeface="Arial" panose="020B0604020202020204" pitchFamily="34" charset="0"/>
              </a:rPr>
              <a:t>nox</a:t>
            </a:r>
            <a:r>
              <a:rPr lang="en-GB" sz="1600" dirty="0">
                <a:latin typeface="Arial" panose="020B0604020202020204" pitchFamily="34" charset="0"/>
                <a:cs typeface="Arial" panose="020B0604020202020204" pitchFamily="34" charset="0"/>
              </a:rPr>
              <a:t> : </a:t>
            </a:r>
            <a:r>
              <a:rPr lang="en-GB" sz="1600" dirty="0">
                <a:latin typeface="Arial" panose="020B0604020202020204" pitchFamily="34" charset="0"/>
                <a:cs typeface="Arial" panose="020B0604020202020204" pitchFamily="34" charset="0"/>
                <a:hlinkClick r:id="rId12"/>
              </a:rPr>
              <a:t>https://github.com/tox-dev/tox</a:t>
            </a:r>
            <a:endParaRPr lang="en-GB" sz="1600" dirty="0">
              <a:latin typeface="Arial" panose="020B0604020202020204" pitchFamily="34" charset="0"/>
              <a:cs typeface="Arial" panose="020B0604020202020204" pitchFamily="34" charset="0"/>
            </a:endParaRPr>
          </a:p>
          <a:p>
            <a:pPr lvl="2">
              <a:buFont typeface="Arial" panose="020B0604020202020204" pitchFamily="34" charset="0"/>
              <a:buChar char="•"/>
            </a:pPr>
            <a:r>
              <a:rPr lang="en-GB" sz="1600" dirty="0">
                <a:latin typeface="Arial" panose="020B0604020202020204" pitchFamily="34" charset="0"/>
                <a:cs typeface="Arial" panose="020B0604020202020204" pitchFamily="34" charset="0"/>
              </a:rPr>
              <a:t> </a:t>
            </a:r>
            <a:r>
              <a:rPr lang="en-GB" sz="1600" dirty="0" err="1">
                <a:latin typeface="Arial" panose="020B0604020202020204" pitchFamily="34" charset="0"/>
                <a:cs typeface="Arial" panose="020B0604020202020204" pitchFamily="34" charset="0"/>
              </a:rPr>
              <a:t>cookiecutter</a:t>
            </a:r>
            <a:r>
              <a:rPr lang="en-GB" sz="1600" dirty="0">
                <a:latin typeface="Arial" panose="020B0604020202020204" pitchFamily="34" charset="0"/>
                <a:cs typeface="Arial" panose="020B0604020202020204" pitchFamily="34" charset="0"/>
              </a:rPr>
              <a:t>: </a:t>
            </a:r>
            <a:r>
              <a:rPr lang="en-GB" sz="1600" dirty="0">
                <a:latin typeface="Arial" panose="020B0604020202020204" pitchFamily="34" charset="0"/>
                <a:cs typeface="Arial" panose="020B0604020202020204" pitchFamily="34" charset="0"/>
                <a:hlinkClick r:id="rId13"/>
              </a:rPr>
              <a:t>https://github.com/audreyr/cookiecutter</a:t>
            </a:r>
            <a:endParaRPr lang="en-GB" sz="1600" dirty="0">
              <a:latin typeface="Arial" panose="020B0604020202020204" pitchFamily="34" charset="0"/>
              <a:cs typeface="Arial" panose="020B0604020202020204" pitchFamily="34" charset="0"/>
            </a:endParaRPr>
          </a:p>
          <a:p>
            <a:pPr lvl="2">
              <a:buFont typeface="Arial" panose="020B0604020202020204" pitchFamily="34" charset="0"/>
              <a:buChar char="•"/>
            </a:pPr>
            <a:r>
              <a:rPr lang="en-GB" sz="1600" dirty="0">
                <a:latin typeface="Arial" panose="020B0604020202020204" pitchFamily="34" charset="0"/>
                <a:cs typeface="Arial" panose="020B0604020202020204" pitchFamily="34" charset="0"/>
              </a:rPr>
              <a:t> </a:t>
            </a:r>
            <a:r>
              <a:rPr lang="en-GB" sz="1600" dirty="0" err="1">
                <a:latin typeface="Arial" panose="020B0604020202020204" pitchFamily="34" charset="0"/>
                <a:cs typeface="Arial" panose="020B0604020202020204" pitchFamily="34" charset="0"/>
              </a:rPr>
              <a:t>pyjanitor</a:t>
            </a:r>
            <a:r>
              <a:rPr lang="en-GB" sz="1600" dirty="0">
                <a:latin typeface="Arial" panose="020B0604020202020204" pitchFamily="34" charset="0"/>
                <a:cs typeface="Arial" panose="020B0604020202020204" pitchFamily="34" charset="0"/>
              </a:rPr>
              <a:t> : </a:t>
            </a:r>
            <a:r>
              <a:rPr lang="en-GB" sz="1600" dirty="0">
                <a:latin typeface="Arial" panose="020B0604020202020204" pitchFamily="34" charset="0"/>
                <a:cs typeface="Arial" panose="020B0604020202020204" pitchFamily="34" charset="0"/>
                <a:hlinkClick r:id="rId14"/>
              </a:rPr>
              <a:t>https://github.com/ericmjl/pyjanitor</a:t>
            </a:r>
            <a:endParaRPr lang="en-GB" sz="1600" dirty="0">
              <a:latin typeface="Arial" panose="020B0604020202020204" pitchFamily="34" charset="0"/>
              <a:cs typeface="Arial" panose="020B0604020202020204" pitchFamily="34" charset="0"/>
            </a:endParaRPr>
          </a:p>
          <a:p>
            <a:pPr lvl="2">
              <a:buFont typeface="Arial" panose="020B0604020202020204" pitchFamily="34" charset="0"/>
              <a:buChar char="•"/>
            </a:pPr>
            <a:endParaRPr lang="en-GB" sz="1600" dirty="0">
              <a:latin typeface="Arial" panose="020B0604020202020204" pitchFamily="34" charset="0"/>
              <a:cs typeface="Arial" panose="020B0604020202020204" pitchFamily="34" charset="0"/>
            </a:endParaRPr>
          </a:p>
          <a:p>
            <a:pPr lvl="2">
              <a:buFont typeface="Arial" panose="020B0604020202020204" pitchFamily="34" charset="0"/>
              <a:buChar char="•"/>
            </a:pPr>
            <a:endParaRPr lang="en-GB" sz="1600" dirty="0">
              <a:latin typeface="Arial" panose="020B0604020202020204" pitchFamily="34" charset="0"/>
              <a:cs typeface="Arial" panose="020B0604020202020204" pitchFamily="34" charset="0"/>
            </a:endParaRPr>
          </a:p>
          <a:p>
            <a:pPr lvl="2">
              <a:buFontTx/>
              <a:buChar char="-"/>
            </a:pPr>
            <a:r>
              <a:rPr lang="en-GB" sz="1600" dirty="0">
                <a:latin typeface="Arial" panose="020B0604020202020204" pitchFamily="34" charset="0"/>
                <a:cs typeface="Arial" panose="020B0604020202020204" pitchFamily="34" charset="0"/>
              </a:rPr>
              <a:t>Article : When RAP processes are not there…..</a:t>
            </a:r>
          </a:p>
          <a:p>
            <a:pPr marL="310896" lvl="2" indent="0">
              <a:buNone/>
            </a:pPr>
            <a:r>
              <a:rPr lang="en-GB" sz="1600" dirty="0">
                <a:latin typeface="Arial" panose="020B0604020202020204" pitchFamily="34" charset="0"/>
                <a:cs typeface="Arial" panose="020B0604020202020204" pitchFamily="34" charset="0"/>
                <a:hlinkClick r:id="rId15"/>
              </a:rPr>
              <a:t>https://www.bbc.co.uk/news/magazine-22223190</a:t>
            </a:r>
            <a:endParaRPr lang="en-GB" sz="1600" dirty="0">
              <a:latin typeface="Arial" panose="020B0604020202020204" pitchFamily="34" charset="0"/>
              <a:cs typeface="Arial" panose="020B0604020202020204" pitchFamily="34" charset="0"/>
            </a:endParaRPr>
          </a:p>
          <a:p>
            <a:pPr marL="310896" lvl="2" indent="0">
              <a:buNone/>
            </a:pPr>
            <a:endParaRPr lang="en-GB" sz="1600" dirty="0">
              <a:latin typeface="Arial" panose="020B0604020202020204" pitchFamily="34" charset="0"/>
              <a:cs typeface="Arial" panose="020B0604020202020204" pitchFamily="34" charset="0"/>
            </a:endParaRPr>
          </a:p>
          <a:p>
            <a:pPr marL="310896" lvl="2" indent="0">
              <a:buFont typeface="Wingdings 3" pitchFamily="18" charset="2"/>
              <a:buNone/>
            </a:pPr>
            <a:endParaRPr lang="en-GB" sz="1600" dirty="0">
              <a:latin typeface="Arial" panose="020B0604020202020204" pitchFamily="34" charset="0"/>
              <a:cs typeface="Arial" panose="020B0604020202020204" pitchFamily="34" charset="0"/>
            </a:endParaRPr>
          </a:p>
          <a:p>
            <a:endParaRPr lang="en-GB" dirty="0"/>
          </a:p>
        </p:txBody>
      </p:sp>
    </p:spTree>
    <p:extLst>
      <p:ext uri="{BB962C8B-B14F-4D97-AF65-F5344CB8AC3E}">
        <p14:creationId xmlns:p14="http://schemas.microsoft.com/office/powerpoint/2010/main" val="387662802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CBE81BC-9AEC-4816-9C8E-0944BE8728BB}"/>
              </a:ext>
            </a:extLst>
          </p:cNvPr>
          <p:cNvSpPr>
            <a:spLocks noGrp="1"/>
          </p:cNvSpPr>
          <p:nvPr>
            <p:ph type="title"/>
          </p:nvPr>
        </p:nvSpPr>
        <p:spPr/>
        <p:txBody>
          <a:bodyPr>
            <a:normAutofit/>
          </a:bodyPr>
          <a:lstStyle/>
          <a:p>
            <a:r>
              <a:rPr lang="en-GB" sz="3600" dirty="0"/>
              <a:t>Obligatory</a:t>
            </a:r>
            <a:br>
              <a:rPr lang="en-GB" sz="3600" dirty="0"/>
            </a:br>
            <a:r>
              <a:rPr lang="en-GB" sz="3600" dirty="0"/>
              <a:t>MEMES!</a:t>
            </a:r>
          </a:p>
        </p:txBody>
      </p:sp>
      <p:pic>
        <p:nvPicPr>
          <p:cNvPr id="1026" name="Picture 2" descr="O RLY? Excuses for Not Writing Unit Tests">
            <a:extLst>
              <a:ext uri="{FF2B5EF4-FFF2-40B4-BE49-F238E27FC236}">
                <a16:creationId xmlns="" xmlns:a16="http://schemas.microsoft.com/office/drawing/2014/main" id="{E8618B42-67E6-44A5-98C3-DD0CE07A48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65940" y="66675"/>
            <a:ext cx="3426060" cy="39243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 xmlns:a16="http://schemas.microsoft.com/office/drawing/2014/main" id="{A621A07C-B568-4D99-8E9A-CAC5F79BA9D7}"/>
              </a:ext>
            </a:extLst>
          </p:cNvPr>
          <p:cNvPicPr>
            <a:picLocks noChangeAspect="1"/>
          </p:cNvPicPr>
          <p:nvPr/>
        </p:nvPicPr>
        <p:blipFill>
          <a:blip r:embed="rId3"/>
          <a:stretch>
            <a:fillRect/>
          </a:stretch>
        </p:blipFill>
        <p:spPr>
          <a:xfrm>
            <a:off x="4829175" y="-16119"/>
            <a:ext cx="4007094" cy="4007094"/>
          </a:xfrm>
          <a:prstGeom prst="rect">
            <a:avLst/>
          </a:prstGeom>
        </p:spPr>
      </p:pic>
      <p:pic>
        <p:nvPicPr>
          <p:cNvPr id="5" name="Picture 4">
            <a:extLst>
              <a:ext uri="{FF2B5EF4-FFF2-40B4-BE49-F238E27FC236}">
                <a16:creationId xmlns="" xmlns:a16="http://schemas.microsoft.com/office/drawing/2014/main" id="{690CCD52-1753-4FA7-BB97-7FB5F7294B0B}"/>
              </a:ext>
            </a:extLst>
          </p:cNvPr>
          <p:cNvPicPr>
            <a:picLocks noChangeAspect="1"/>
          </p:cNvPicPr>
          <p:nvPr/>
        </p:nvPicPr>
        <p:blipFill>
          <a:blip r:embed="rId4"/>
          <a:stretch>
            <a:fillRect/>
          </a:stretch>
        </p:blipFill>
        <p:spPr>
          <a:xfrm>
            <a:off x="8293100" y="3931158"/>
            <a:ext cx="3813556" cy="2860167"/>
          </a:xfrm>
          <a:prstGeom prst="rect">
            <a:avLst/>
          </a:prstGeom>
        </p:spPr>
      </p:pic>
      <p:pic>
        <p:nvPicPr>
          <p:cNvPr id="3" name="Picture 2">
            <a:extLst>
              <a:ext uri="{FF2B5EF4-FFF2-40B4-BE49-F238E27FC236}">
                <a16:creationId xmlns="" xmlns:a16="http://schemas.microsoft.com/office/drawing/2014/main" id="{A4A8DF5F-CA8E-4464-9762-CB0CC9D57B6B}"/>
              </a:ext>
            </a:extLst>
          </p:cNvPr>
          <p:cNvPicPr>
            <a:picLocks noChangeAspect="1"/>
          </p:cNvPicPr>
          <p:nvPr/>
        </p:nvPicPr>
        <p:blipFill>
          <a:blip r:embed="rId5"/>
          <a:stretch>
            <a:fillRect/>
          </a:stretch>
        </p:blipFill>
        <p:spPr>
          <a:xfrm>
            <a:off x="4197350" y="3990975"/>
            <a:ext cx="4095750" cy="2714625"/>
          </a:xfrm>
          <a:prstGeom prst="rect">
            <a:avLst/>
          </a:prstGeom>
        </p:spPr>
      </p:pic>
      <p:pic>
        <p:nvPicPr>
          <p:cNvPr id="6" name="Picture 5">
            <a:extLst>
              <a:ext uri="{FF2B5EF4-FFF2-40B4-BE49-F238E27FC236}">
                <a16:creationId xmlns="" xmlns:a16="http://schemas.microsoft.com/office/drawing/2014/main" id="{C910228D-0A83-421E-BE34-A8F1A5D63B02}"/>
              </a:ext>
            </a:extLst>
          </p:cNvPr>
          <p:cNvPicPr>
            <a:picLocks noChangeAspect="1"/>
          </p:cNvPicPr>
          <p:nvPr/>
        </p:nvPicPr>
        <p:blipFill>
          <a:blip r:embed="rId6"/>
          <a:stretch>
            <a:fillRect/>
          </a:stretch>
        </p:blipFill>
        <p:spPr>
          <a:xfrm>
            <a:off x="0" y="3990975"/>
            <a:ext cx="4198700" cy="2714625"/>
          </a:xfrm>
          <a:prstGeom prst="rect">
            <a:avLst/>
          </a:prstGeom>
        </p:spPr>
      </p:pic>
    </p:spTree>
    <p:extLst>
      <p:ext uri="{BB962C8B-B14F-4D97-AF65-F5344CB8AC3E}">
        <p14:creationId xmlns:p14="http://schemas.microsoft.com/office/powerpoint/2010/main" val="26483094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19C5CB7-8658-4C53-BD7B-14C5B1AD55F6}"/>
              </a:ext>
            </a:extLst>
          </p:cNvPr>
          <p:cNvSpPr>
            <a:spLocks noGrp="1"/>
          </p:cNvSpPr>
          <p:nvPr>
            <p:ph type="title"/>
          </p:nvPr>
        </p:nvSpPr>
        <p:spPr/>
        <p:txBody>
          <a:bodyPr/>
          <a:lstStyle/>
          <a:p>
            <a:r>
              <a:rPr lang="en-GB" dirty="0"/>
              <a:t>Testing II</a:t>
            </a:r>
          </a:p>
        </p:txBody>
      </p:sp>
      <p:sp>
        <p:nvSpPr>
          <p:cNvPr id="3" name="Content Placeholder 2">
            <a:extLst>
              <a:ext uri="{FF2B5EF4-FFF2-40B4-BE49-F238E27FC236}">
                <a16:creationId xmlns="" xmlns:a16="http://schemas.microsoft.com/office/drawing/2014/main" id="{ECD8D74F-8592-41B3-805F-C90810B7F745}"/>
              </a:ext>
            </a:extLst>
          </p:cNvPr>
          <p:cNvSpPr>
            <a:spLocks noGrp="1"/>
          </p:cNvSpPr>
          <p:nvPr>
            <p:ph idx="1"/>
          </p:nvPr>
        </p:nvSpPr>
        <p:spPr>
          <a:xfrm>
            <a:off x="1321249" y="3433276"/>
            <a:ext cx="7886700" cy="2997824"/>
          </a:xfrm>
        </p:spPr>
        <p:txBody>
          <a:bodyPr>
            <a:normAutofit/>
          </a:bodyPr>
          <a:lstStyle/>
          <a:p>
            <a:pPr>
              <a:buFont typeface="Wingdings" pitchFamily="2" charset="2"/>
              <a:buChar char="§"/>
            </a:pPr>
            <a:r>
              <a:rPr lang="en-US" dirty="0"/>
              <a:t>If you hate your test harness, you will never enjoy writing tests. It’ll always be a slog, and you’ll avoid it whenever you can.</a:t>
            </a:r>
          </a:p>
          <a:p>
            <a:pPr>
              <a:buFont typeface="Wingdings" pitchFamily="2" charset="2"/>
              <a:buChar char="§"/>
            </a:pPr>
            <a:r>
              <a:rPr lang="en-US" b="1" dirty="0" err="1"/>
              <a:t>pytest</a:t>
            </a:r>
            <a:r>
              <a:rPr lang="en-US" dirty="0"/>
              <a:t>  is a good package for helping with testing in Python. It minimizes the friction involved in writing tests to as little as possible</a:t>
            </a:r>
          </a:p>
          <a:p>
            <a:pPr>
              <a:buFont typeface="Wingdings" pitchFamily="2" charset="2"/>
              <a:buChar char="§"/>
            </a:pPr>
            <a:r>
              <a:rPr lang="en-GB" sz="2400" b="1" dirty="0" err="1"/>
              <a:t>testthat</a:t>
            </a:r>
            <a:r>
              <a:rPr lang="en-GB" sz="2400" dirty="0"/>
              <a:t> package works similarly for R</a:t>
            </a:r>
          </a:p>
          <a:p>
            <a:pPr marL="0" indent="0">
              <a:buNone/>
            </a:pPr>
            <a:endParaRPr lang="en-GB" dirty="0"/>
          </a:p>
          <a:p>
            <a:pPr marL="0" indent="0">
              <a:buNone/>
            </a:pPr>
            <a:endParaRPr lang="en-GB" dirty="0"/>
          </a:p>
          <a:p>
            <a:pPr marL="0" indent="0">
              <a:buNone/>
            </a:pPr>
            <a:endParaRPr lang="en-GB" sz="1125" dirty="0"/>
          </a:p>
          <a:p>
            <a:pPr marL="0" indent="0">
              <a:buNone/>
            </a:pPr>
            <a:endParaRPr lang="en-GB" sz="1125" b="1" dirty="0"/>
          </a:p>
          <a:p>
            <a:pPr marL="0" indent="0">
              <a:buNone/>
            </a:pPr>
            <a:endParaRPr lang="en-GB" sz="1125" b="1" dirty="0"/>
          </a:p>
          <a:p>
            <a:endParaRPr lang="en-GB" dirty="0"/>
          </a:p>
        </p:txBody>
      </p:sp>
      <p:pic>
        <p:nvPicPr>
          <p:cNvPr id="4" name="Picture 3">
            <a:extLst>
              <a:ext uri="{FF2B5EF4-FFF2-40B4-BE49-F238E27FC236}">
                <a16:creationId xmlns="" xmlns:a16="http://schemas.microsoft.com/office/drawing/2014/main" id="{36144116-31E8-4FB1-BF69-1F81F46271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71494" y="1869006"/>
            <a:ext cx="5030285" cy="1471039"/>
          </a:xfrm>
          <a:prstGeom prst="rect">
            <a:avLst/>
          </a:prstGeom>
        </p:spPr>
      </p:pic>
      <p:pic>
        <p:nvPicPr>
          <p:cNvPr id="2050" name="Picture 2" descr="https://github.com/r-lib/testthat/raw/master/man/figures/logo.png">
            <a:extLst>
              <a:ext uri="{FF2B5EF4-FFF2-40B4-BE49-F238E27FC236}">
                <a16:creationId xmlns="" xmlns:a16="http://schemas.microsoft.com/office/drawing/2014/main" id="{FE2F3C8E-8DA5-AF4B-A958-E9CC946753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59237" y="4934166"/>
            <a:ext cx="644562" cy="74661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pytest">
            <a:extLst>
              <a:ext uri="{FF2B5EF4-FFF2-40B4-BE49-F238E27FC236}">
                <a16:creationId xmlns="" xmlns:a16="http://schemas.microsoft.com/office/drawing/2014/main" id="{F4562193-2905-CC4B-94E0-7068DF75033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81664" y="3931434"/>
            <a:ext cx="2378245" cy="12491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7787512"/>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B116DE0-8502-47D7-BB0B-152528CEC8A9}"/>
              </a:ext>
            </a:extLst>
          </p:cNvPr>
          <p:cNvSpPr>
            <a:spLocks noGrp="1"/>
          </p:cNvSpPr>
          <p:nvPr>
            <p:ph type="title"/>
          </p:nvPr>
        </p:nvSpPr>
        <p:spPr/>
        <p:txBody>
          <a:bodyPr/>
          <a:lstStyle/>
          <a:p>
            <a:r>
              <a:rPr lang="en-GB" dirty="0"/>
              <a:t>What to test?</a:t>
            </a:r>
          </a:p>
        </p:txBody>
      </p:sp>
      <p:sp>
        <p:nvSpPr>
          <p:cNvPr id="3" name="Content Placeholder 2">
            <a:extLst>
              <a:ext uri="{FF2B5EF4-FFF2-40B4-BE49-F238E27FC236}">
                <a16:creationId xmlns="" xmlns:a16="http://schemas.microsoft.com/office/drawing/2014/main" id="{4C5066FE-92F2-43ED-AA3F-8D45DBE6FB5A}"/>
              </a:ext>
            </a:extLst>
          </p:cNvPr>
          <p:cNvSpPr>
            <a:spLocks noGrp="1"/>
          </p:cNvSpPr>
          <p:nvPr>
            <p:ph idx="1"/>
          </p:nvPr>
        </p:nvSpPr>
        <p:spPr>
          <a:xfrm>
            <a:off x="1024129" y="2286000"/>
            <a:ext cx="5441986" cy="4023360"/>
          </a:xfrm>
        </p:spPr>
        <p:txBody>
          <a:bodyPr/>
          <a:lstStyle/>
          <a:p>
            <a:r>
              <a:rPr lang="en-GB" dirty="0"/>
              <a:t>- Sanity tests  (</a:t>
            </a:r>
            <a:r>
              <a:rPr lang="en-GB" dirty="0" err="1"/>
              <a:t>eg.</a:t>
            </a:r>
            <a:r>
              <a:rPr lang="en-GB" dirty="0"/>
              <a:t> 1+1==2) . If this doesn’t work nothing will work </a:t>
            </a:r>
            <a:r>
              <a:rPr lang="en-GB" dirty="0">
                <a:sym typeface="Wingdings" panose="05000000000000000000" pitchFamily="2" charset="2"/>
              </a:rPr>
              <a:t></a:t>
            </a:r>
          </a:p>
          <a:p>
            <a:r>
              <a:rPr lang="en-GB" dirty="0">
                <a:sym typeface="Wingdings" panose="05000000000000000000" pitchFamily="2" charset="2"/>
              </a:rPr>
              <a:t>- Unit tests (usually testing the result of a specific function)</a:t>
            </a:r>
          </a:p>
          <a:p>
            <a:pPr lvl="1"/>
            <a:r>
              <a:rPr lang="en-GB" dirty="0">
                <a:sym typeface="Wingdings" panose="05000000000000000000" pitchFamily="2" charset="2"/>
              </a:rPr>
              <a:t>Usually human-validated cases of function results from known parameters </a:t>
            </a:r>
          </a:p>
          <a:p>
            <a:pPr lvl="1"/>
            <a:r>
              <a:rPr lang="en-GB" dirty="0">
                <a:sym typeface="Wingdings" panose="05000000000000000000" pitchFamily="2" charset="2"/>
              </a:rPr>
              <a:t>Edge cases perhaps?</a:t>
            </a:r>
          </a:p>
          <a:p>
            <a:pPr lvl="1"/>
            <a:r>
              <a:rPr lang="en-GB" dirty="0">
                <a:sym typeface="Wingdings" panose="05000000000000000000" pitchFamily="2" charset="2"/>
              </a:rPr>
              <a:t>Useful to first create the test (that fails) and then code the function in a correct way so it can pass the test (Test Driven Development)</a:t>
            </a:r>
          </a:p>
          <a:p>
            <a:pPr lvl="1"/>
            <a:r>
              <a:rPr lang="en-GB" dirty="0">
                <a:sym typeface="Wingdings" panose="05000000000000000000" pitchFamily="2" charset="2"/>
              </a:rPr>
              <a:t>But this is kind of…AUTO_MANUAL / Anecdote based unit testing</a:t>
            </a:r>
          </a:p>
        </p:txBody>
      </p:sp>
      <p:pic>
        <p:nvPicPr>
          <p:cNvPr id="4" name="Picture 3">
            <a:extLst>
              <a:ext uri="{FF2B5EF4-FFF2-40B4-BE49-F238E27FC236}">
                <a16:creationId xmlns="" xmlns:a16="http://schemas.microsoft.com/office/drawing/2014/main" id="{1FC979A1-38C2-4C8E-9767-C125D637BF51}"/>
              </a:ext>
            </a:extLst>
          </p:cNvPr>
          <p:cNvPicPr>
            <a:picLocks noChangeAspect="1"/>
          </p:cNvPicPr>
          <p:nvPr/>
        </p:nvPicPr>
        <p:blipFill>
          <a:blip r:embed="rId2"/>
          <a:stretch>
            <a:fillRect/>
          </a:stretch>
        </p:blipFill>
        <p:spPr>
          <a:xfrm>
            <a:off x="7621562" y="1203973"/>
            <a:ext cx="3914572" cy="2616924"/>
          </a:xfrm>
          <a:prstGeom prst="rect">
            <a:avLst/>
          </a:prstGeom>
        </p:spPr>
      </p:pic>
      <p:pic>
        <p:nvPicPr>
          <p:cNvPr id="5" name="Picture 4" descr="postit-essential.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43721" y="3868463"/>
            <a:ext cx="3605121" cy="2401623"/>
          </a:xfrm>
          <a:prstGeom prst="rect">
            <a:avLst/>
          </a:prstGeom>
        </p:spPr>
      </p:pic>
      <p:cxnSp>
        <p:nvCxnSpPr>
          <p:cNvPr id="6" name="Straight Arrow Connector 5">
            <a:extLst>
              <a:ext uri="{FF2B5EF4-FFF2-40B4-BE49-F238E27FC236}">
                <a16:creationId xmlns="" xmlns:a16="http://schemas.microsoft.com/office/drawing/2014/main" id="{BCB2DCEF-45FE-49F1-86EE-0BDC502334D2}"/>
              </a:ext>
            </a:extLst>
          </p:cNvPr>
          <p:cNvCxnSpPr>
            <a:cxnSpLocks/>
          </p:cNvCxnSpPr>
          <p:nvPr/>
        </p:nvCxnSpPr>
        <p:spPr>
          <a:xfrm flipV="1">
            <a:off x="3339791" y="3939014"/>
            <a:ext cx="3398590" cy="49384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899111975"/>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B116DE0-8502-47D7-BB0B-152528CEC8A9}"/>
              </a:ext>
            </a:extLst>
          </p:cNvPr>
          <p:cNvSpPr>
            <a:spLocks noGrp="1"/>
          </p:cNvSpPr>
          <p:nvPr>
            <p:ph type="title"/>
          </p:nvPr>
        </p:nvSpPr>
        <p:spPr/>
        <p:txBody>
          <a:bodyPr/>
          <a:lstStyle/>
          <a:p>
            <a:r>
              <a:rPr lang="en-GB" dirty="0"/>
              <a:t>What to test?</a:t>
            </a:r>
          </a:p>
        </p:txBody>
      </p:sp>
      <p:sp>
        <p:nvSpPr>
          <p:cNvPr id="3" name="Content Placeholder 2">
            <a:extLst>
              <a:ext uri="{FF2B5EF4-FFF2-40B4-BE49-F238E27FC236}">
                <a16:creationId xmlns="" xmlns:a16="http://schemas.microsoft.com/office/drawing/2014/main" id="{4C5066FE-92F2-43ED-AA3F-8D45DBE6FB5A}"/>
              </a:ext>
            </a:extLst>
          </p:cNvPr>
          <p:cNvSpPr>
            <a:spLocks noGrp="1"/>
          </p:cNvSpPr>
          <p:nvPr>
            <p:ph idx="1"/>
          </p:nvPr>
        </p:nvSpPr>
        <p:spPr>
          <a:xfrm>
            <a:off x="1024129" y="2286000"/>
            <a:ext cx="5441986" cy="4023360"/>
          </a:xfrm>
        </p:spPr>
        <p:txBody>
          <a:bodyPr/>
          <a:lstStyle/>
          <a:p>
            <a:r>
              <a:rPr lang="en-GB" sz="2800" dirty="0"/>
              <a:t>- </a:t>
            </a:r>
            <a:r>
              <a:rPr lang="en-GB" sz="2800" dirty="0" smtClean="0"/>
              <a:t>Test the happy path </a:t>
            </a:r>
          </a:p>
          <a:p>
            <a:pPr lvl="2"/>
            <a:r>
              <a:rPr lang="en-GB" sz="1800" dirty="0" smtClean="0">
                <a:sym typeface="Wingdings" panose="05000000000000000000" pitchFamily="2" charset="2"/>
              </a:rPr>
              <a:t>ensuring that when things go well the result is as it should be</a:t>
            </a:r>
          </a:p>
          <a:p>
            <a:pPr marL="310896" lvl="2" indent="0">
              <a:buNone/>
            </a:pPr>
            <a:endParaRPr lang="en-GB" sz="1800" dirty="0">
              <a:sym typeface="Wingdings" panose="05000000000000000000" pitchFamily="2" charset="2"/>
            </a:endParaRPr>
          </a:p>
          <a:p>
            <a:pPr lvl="1">
              <a:buFontTx/>
              <a:buChar char="-"/>
            </a:pPr>
            <a:r>
              <a:rPr lang="en-GB" sz="2800" dirty="0" smtClean="0"/>
              <a:t>Test </a:t>
            </a:r>
            <a:r>
              <a:rPr lang="en-GB" sz="2800" dirty="0"/>
              <a:t>the </a:t>
            </a:r>
            <a:r>
              <a:rPr lang="en-GB" sz="2800" dirty="0" smtClean="0"/>
              <a:t>unhappy path :</a:t>
            </a:r>
          </a:p>
          <a:p>
            <a:pPr lvl="2">
              <a:buFontTx/>
              <a:buChar char="-"/>
            </a:pPr>
            <a:r>
              <a:rPr lang="en-GB" sz="1800" dirty="0" smtClean="0"/>
              <a:t>Test that when things fail they fail gracefully and under control</a:t>
            </a:r>
          </a:p>
          <a:p>
            <a:pPr lvl="2">
              <a:buFontTx/>
              <a:buChar char="-"/>
            </a:pPr>
            <a:r>
              <a:rPr lang="en-GB" sz="1800" dirty="0" smtClean="0"/>
              <a:t>Error handling</a:t>
            </a:r>
          </a:p>
          <a:p>
            <a:pPr lvl="2">
              <a:buFontTx/>
              <a:buChar char="-"/>
            </a:pPr>
            <a:r>
              <a:rPr lang="en-GB" sz="1800" dirty="0" smtClean="0"/>
              <a:t>Exceptions</a:t>
            </a:r>
          </a:p>
          <a:p>
            <a:pPr lvl="3">
              <a:buFontTx/>
              <a:buChar char="-"/>
            </a:pPr>
            <a:r>
              <a:rPr lang="en-GB" sz="1800" dirty="0" smtClean="0"/>
              <a:t>What do you mean you don</a:t>
            </a:r>
            <a:r>
              <a:rPr lang="mr-IN" sz="1800" dirty="0" smtClean="0"/>
              <a:t>’</a:t>
            </a:r>
            <a:r>
              <a:rPr lang="en-GB" sz="1800" dirty="0" smtClean="0"/>
              <a:t>t use exceptions </a:t>
            </a:r>
          </a:p>
          <a:p>
            <a:pPr lvl="2">
              <a:buFontTx/>
              <a:buChar char="-"/>
            </a:pPr>
            <a:endParaRPr lang="en-GB" dirty="0"/>
          </a:p>
          <a:p>
            <a:pPr marL="310896" lvl="2" indent="0">
              <a:buNone/>
            </a:pPr>
            <a:endParaRPr lang="en-GB" sz="1800" dirty="0" smtClean="0">
              <a:sym typeface="Wingdings" panose="05000000000000000000" pitchFamily="2" charset="2"/>
            </a:endParaRPr>
          </a:p>
          <a:p>
            <a:pPr marL="310896" lvl="2" indent="0">
              <a:buNone/>
            </a:pPr>
            <a:endParaRPr lang="en-GB" sz="1800" dirty="0" smtClean="0">
              <a:sym typeface="Wingdings" panose="05000000000000000000" pitchFamily="2" charset="2"/>
            </a:endParaRPr>
          </a:p>
          <a:p>
            <a:pPr lvl="2"/>
            <a:endParaRPr lang="en-GB" sz="1800" dirty="0">
              <a:sym typeface="Wingdings" panose="05000000000000000000" pitchFamily="2" charset="2"/>
            </a:endParaRPr>
          </a:p>
          <a:p>
            <a:endParaRPr lang="en-GB" sz="2600" dirty="0">
              <a:sym typeface="Wingdings" panose="05000000000000000000" pitchFamily="2" charset="2"/>
            </a:endParaRPr>
          </a:p>
          <a:p>
            <a:pPr lvl="1"/>
            <a:endParaRPr lang="en-GB" dirty="0">
              <a:sym typeface="Wingdings" panose="05000000000000000000" pitchFamily="2" charset="2"/>
            </a:endParaRPr>
          </a:p>
        </p:txBody>
      </p:sp>
      <p:pic>
        <p:nvPicPr>
          <p:cNvPr id="4" name="Picture 3">
            <a:extLst>
              <a:ext uri="{FF2B5EF4-FFF2-40B4-BE49-F238E27FC236}">
                <a16:creationId xmlns="" xmlns:a16="http://schemas.microsoft.com/office/drawing/2014/main" id="{1FC979A1-38C2-4C8E-9767-C125D637BF51}"/>
              </a:ext>
            </a:extLst>
          </p:cNvPr>
          <p:cNvPicPr>
            <a:picLocks noChangeAspect="1"/>
          </p:cNvPicPr>
          <p:nvPr/>
        </p:nvPicPr>
        <p:blipFill>
          <a:blip r:embed="rId2"/>
          <a:stretch>
            <a:fillRect/>
          </a:stretch>
        </p:blipFill>
        <p:spPr>
          <a:xfrm>
            <a:off x="7621562" y="1203973"/>
            <a:ext cx="3914572" cy="2616924"/>
          </a:xfrm>
          <a:prstGeom prst="rect">
            <a:avLst/>
          </a:prstGeom>
        </p:spPr>
      </p:pic>
      <p:pic>
        <p:nvPicPr>
          <p:cNvPr id="5" name="Picture 4"/>
          <p:cNvPicPr>
            <a:picLocks noChangeAspect="1"/>
          </p:cNvPicPr>
          <p:nvPr/>
        </p:nvPicPr>
        <p:blipFill>
          <a:blip r:embed="rId3"/>
          <a:stretch>
            <a:fillRect/>
          </a:stretch>
        </p:blipFill>
        <p:spPr>
          <a:xfrm>
            <a:off x="94079" y="4315278"/>
            <a:ext cx="1103828" cy="1103828"/>
          </a:xfrm>
          <a:prstGeom prst="rect">
            <a:avLst/>
          </a:prstGeom>
        </p:spPr>
      </p:pic>
      <p:pic>
        <p:nvPicPr>
          <p:cNvPr id="6" name="Picture 5"/>
          <p:cNvPicPr>
            <a:picLocks noChangeAspect="1"/>
          </p:cNvPicPr>
          <p:nvPr/>
        </p:nvPicPr>
        <p:blipFill>
          <a:blip r:embed="rId4"/>
          <a:stretch>
            <a:fillRect/>
          </a:stretch>
        </p:blipFill>
        <p:spPr>
          <a:xfrm>
            <a:off x="0" y="2210551"/>
            <a:ext cx="1103827" cy="1103827"/>
          </a:xfrm>
          <a:prstGeom prst="rect">
            <a:avLst/>
          </a:prstGeom>
        </p:spPr>
      </p:pic>
      <p:pic>
        <p:nvPicPr>
          <p:cNvPr id="7" name="Picture 6"/>
          <p:cNvPicPr>
            <a:picLocks noChangeAspect="1"/>
          </p:cNvPicPr>
          <p:nvPr/>
        </p:nvPicPr>
        <p:blipFill>
          <a:blip r:embed="rId5"/>
          <a:stretch>
            <a:fillRect/>
          </a:stretch>
        </p:blipFill>
        <p:spPr>
          <a:xfrm>
            <a:off x="6022697" y="2045935"/>
            <a:ext cx="1162619" cy="1162619"/>
          </a:xfrm>
          <a:prstGeom prst="rect">
            <a:avLst/>
          </a:prstGeom>
        </p:spPr>
      </p:pic>
      <p:pic>
        <p:nvPicPr>
          <p:cNvPr id="8" name="Picture 7" descr="postit-essential.gi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43721" y="3750880"/>
            <a:ext cx="3605121" cy="2401623"/>
          </a:xfrm>
          <a:prstGeom prst="rect">
            <a:avLst/>
          </a:prstGeom>
        </p:spPr>
      </p:pic>
    </p:spTree>
    <p:extLst>
      <p:ext uri="{BB962C8B-B14F-4D97-AF65-F5344CB8AC3E}">
        <p14:creationId xmlns:p14="http://schemas.microsoft.com/office/powerpoint/2010/main" val="2463367657"/>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err="1" smtClean="0"/>
              <a:t>Pytest</a:t>
            </a:r>
            <a:endParaRPr lang="en-US" sz="4000" dirty="0"/>
          </a:p>
        </p:txBody>
      </p:sp>
      <p:sp>
        <p:nvSpPr>
          <p:cNvPr id="3" name="Content Placeholder 2"/>
          <p:cNvSpPr>
            <a:spLocks noGrp="1"/>
          </p:cNvSpPr>
          <p:nvPr>
            <p:ph idx="1"/>
          </p:nvPr>
        </p:nvSpPr>
        <p:spPr/>
        <p:txBody>
          <a:bodyPr/>
          <a:lstStyle/>
          <a:p>
            <a:pPr>
              <a:buFont typeface="Wingdings" charset="2"/>
              <a:buChar char="§"/>
            </a:pPr>
            <a:r>
              <a:rPr lang="en-US" dirty="0" smtClean="0"/>
              <a:t> Easy to use</a:t>
            </a:r>
          </a:p>
          <a:p>
            <a:pPr>
              <a:buFont typeface="Wingdings" charset="2"/>
              <a:buChar char="§"/>
            </a:pPr>
            <a:r>
              <a:rPr lang="en-US" dirty="0" smtClean="0"/>
              <a:t> Can run already existing tests in other python testing frameworks such as </a:t>
            </a:r>
            <a:r>
              <a:rPr lang="en-US" dirty="0" err="1" smtClean="0"/>
              <a:t>unittest</a:t>
            </a:r>
            <a:endParaRPr lang="en-US" dirty="0" smtClean="0"/>
          </a:p>
          <a:p>
            <a:pPr lvl="1">
              <a:buFont typeface="Wingdings" charset="2"/>
              <a:buChar char="§"/>
            </a:pPr>
            <a:r>
              <a:rPr lang="en-US" dirty="0" smtClean="0"/>
              <a:t>With minimal or no changes!</a:t>
            </a:r>
            <a:endParaRPr lang="en-US" dirty="0"/>
          </a:p>
          <a:p>
            <a:pPr>
              <a:buFont typeface="Wingdings" charset="2"/>
              <a:buChar char="§"/>
            </a:pPr>
            <a:r>
              <a:rPr lang="en-US" dirty="0" smtClean="0"/>
              <a:t>Approachable basic functionality: </a:t>
            </a:r>
          </a:p>
          <a:p>
            <a:pPr lvl="1">
              <a:buFont typeface="Wingdings" charset="2"/>
              <a:buChar char="§"/>
            </a:pPr>
            <a:r>
              <a:rPr lang="en-US" b="1" dirty="0" smtClean="0"/>
              <a:t>assert</a:t>
            </a:r>
            <a:r>
              <a:rPr lang="en-US" dirty="0" smtClean="0"/>
              <a:t> overloaded so</a:t>
            </a:r>
            <a:r>
              <a:rPr lang="mr-IN" dirty="0" smtClean="0"/>
              <a:t>…</a:t>
            </a:r>
            <a:r>
              <a:rPr lang="en-GB" dirty="0" smtClean="0"/>
              <a:t> only one command to remember</a:t>
            </a:r>
            <a:endParaRPr lang="en-US" dirty="0"/>
          </a:p>
          <a:p>
            <a:pPr>
              <a:buFont typeface="Wingdings" charset="2"/>
              <a:buChar char="§"/>
            </a:pPr>
            <a:r>
              <a:rPr lang="en-US" dirty="0" smtClean="0"/>
              <a:t> for more advanced usages there are plugins to help:</a:t>
            </a:r>
          </a:p>
          <a:p>
            <a:pPr lvl="1">
              <a:buFont typeface="Wingdings" charset="2"/>
              <a:buChar char="§"/>
            </a:pPr>
            <a:r>
              <a:rPr lang="en-US" dirty="0" err="1" smtClean="0"/>
              <a:t>Xdist</a:t>
            </a:r>
            <a:r>
              <a:rPr lang="en-US" dirty="0" smtClean="0"/>
              <a:t> = run concurrently many tests (if your code allows it)</a:t>
            </a:r>
          </a:p>
          <a:p>
            <a:pPr lvl="1">
              <a:buFont typeface="Wingdings" charset="2"/>
              <a:buChar char="§"/>
            </a:pPr>
            <a:r>
              <a:rPr lang="en-US" dirty="0" smtClean="0"/>
              <a:t>Timeout = fail a test if it takes more than xyz minutes/seconds</a:t>
            </a:r>
          </a:p>
          <a:p>
            <a:pPr lvl="1">
              <a:buFont typeface="Wingdings" charset="2"/>
              <a:buChar char="§"/>
            </a:pPr>
            <a:r>
              <a:rPr lang="en-US" dirty="0" smtClean="0"/>
              <a:t>Faker = integrate faker package for creation of synthetic/fake data for your tests</a:t>
            </a:r>
          </a:p>
          <a:p>
            <a:pPr lvl="1">
              <a:buFont typeface="Wingdings" charset="2"/>
              <a:buChar char="§"/>
            </a:pPr>
            <a:r>
              <a:rPr lang="en-US" dirty="0" smtClean="0"/>
              <a:t>Many more</a:t>
            </a:r>
          </a:p>
          <a:p>
            <a:pPr lvl="1">
              <a:buFont typeface="Wingdings" charset="2"/>
              <a:buChar char="§"/>
            </a:pPr>
            <a:endParaRPr lang="en-US" dirty="0"/>
          </a:p>
        </p:txBody>
      </p:sp>
      <p:pic>
        <p:nvPicPr>
          <p:cNvPr id="4" name="Picture 4" descr="Image result for pytest">
            <a:extLst>
              <a:ext uri="{FF2B5EF4-FFF2-40B4-BE49-F238E27FC236}">
                <a16:creationId xmlns="" xmlns:a16="http://schemas.microsoft.com/office/drawing/2014/main" id="{F4562193-2905-CC4B-94E0-7068DF7503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99428" y="568574"/>
            <a:ext cx="2378245" cy="12491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6975985"/>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But will I need all this testing as a data scientist</a:t>
            </a:r>
            <a:r>
              <a:rPr lang="en-US" b="1" dirty="0"/>
              <a:t>? </a:t>
            </a:r>
            <a:endParaRPr lang="en-US" dirty="0"/>
          </a:p>
        </p:txBody>
      </p:sp>
      <p:sp>
        <p:nvSpPr>
          <p:cNvPr id="3" name="Content Placeholder 2"/>
          <p:cNvSpPr>
            <a:spLocks noGrp="1"/>
          </p:cNvSpPr>
          <p:nvPr>
            <p:ph idx="1"/>
          </p:nvPr>
        </p:nvSpPr>
        <p:spPr/>
        <p:txBody>
          <a:bodyPr/>
          <a:lstStyle/>
          <a:p>
            <a:pPr>
              <a:buFont typeface="Wingdings" charset="2"/>
              <a:buChar char="Ø"/>
            </a:pPr>
            <a:r>
              <a:rPr lang="en-US" dirty="0"/>
              <a:t>You </a:t>
            </a:r>
            <a:r>
              <a:rPr lang="en-US" dirty="0" smtClean="0"/>
              <a:t>definitely </a:t>
            </a:r>
            <a:r>
              <a:rPr lang="en-US" dirty="0"/>
              <a:t>need to unit test the functions you are creating. </a:t>
            </a:r>
            <a:endParaRPr lang="en-US" dirty="0" smtClean="0"/>
          </a:p>
          <a:p>
            <a:pPr>
              <a:buFont typeface="Wingdings" charset="2"/>
              <a:buChar char="Ø"/>
            </a:pPr>
            <a:r>
              <a:rPr lang="en-US" dirty="0" smtClean="0"/>
              <a:t>You don't </a:t>
            </a:r>
            <a:r>
              <a:rPr lang="en-US" dirty="0"/>
              <a:t>need to test everything under the sun. </a:t>
            </a:r>
            <a:endParaRPr lang="en-US" dirty="0" smtClean="0"/>
          </a:p>
          <a:p>
            <a:pPr>
              <a:buFont typeface="Wingdings" charset="2"/>
              <a:buChar char="Ø"/>
            </a:pPr>
            <a:r>
              <a:rPr lang="en-US" dirty="0" smtClean="0"/>
              <a:t>Just </a:t>
            </a:r>
            <a:r>
              <a:rPr lang="en-US" dirty="0"/>
              <a:t>your </a:t>
            </a:r>
            <a:r>
              <a:rPr lang="en-US" dirty="0" smtClean="0"/>
              <a:t>functions </a:t>
            </a:r>
            <a:r>
              <a:rPr lang="en-US" dirty="0"/>
              <a:t> </a:t>
            </a:r>
            <a:endParaRPr lang="en-US" dirty="0" smtClean="0"/>
          </a:p>
          <a:p>
            <a:pPr lvl="1">
              <a:buFont typeface="Wingdings" charset="2"/>
              <a:buChar char="Ø"/>
            </a:pPr>
            <a:r>
              <a:rPr lang="en-US" dirty="0" smtClean="0"/>
              <a:t>(that is functions </a:t>
            </a:r>
            <a:r>
              <a:rPr lang="en-US" dirty="0"/>
              <a:t>that you think are going to be run many times by </a:t>
            </a:r>
            <a:r>
              <a:rPr lang="en-US" dirty="0" smtClean="0"/>
              <a:t>you or people in your team)</a:t>
            </a:r>
          </a:p>
          <a:p>
            <a:pPr>
              <a:buFont typeface="Wingdings" charset="2"/>
              <a:buChar char="Ø"/>
            </a:pPr>
            <a:r>
              <a:rPr lang="en-US" dirty="0" smtClean="0"/>
              <a:t>Don</a:t>
            </a:r>
            <a:r>
              <a:rPr lang="mr-IN" dirty="0" smtClean="0"/>
              <a:t>’</a:t>
            </a:r>
            <a:r>
              <a:rPr lang="en-US" dirty="0" smtClean="0"/>
              <a:t>t test functionality tested elsewhere </a:t>
            </a:r>
          </a:p>
          <a:p>
            <a:pPr lvl="1">
              <a:buFont typeface="Wingdings" charset="2"/>
              <a:buChar char="Ø"/>
            </a:pPr>
            <a:r>
              <a:rPr lang="en-US" dirty="0" smtClean="0"/>
              <a:t>(</a:t>
            </a:r>
            <a:r>
              <a:rPr lang="en-US" dirty="0" err="1" smtClean="0"/>
              <a:t>ie</a:t>
            </a:r>
            <a:r>
              <a:rPr lang="en-US" dirty="0" smtClean="0"/>
              <a:t> </a:t>
            </a:r>
            <a:r>
              <a:rPr lang="en-US" dirty="0" err="1" smtClean="0"/>
              <a:t>scikit</a:t>
            </a:r>
            <a:r>
              <a:rPr lang="en-US" dirty="0" smtClean="0"/>
              <a:t>-learn has its own tests don</a:t>
            </a:r>
            <a:r>
              <a:rPr lang="mr-IN" dirty="0" smtClean="0"/>
              <a:t>’</a:t>
            </a:r>
            <a:r>
              <a:rPr lang="en-US" dirty="0" smtClean="0"/>
              <a:t>t reinvent the wheel)</a:t>
            </a:r>
          </a:p>
          <a:p>
            <a:pPr lvl="1">
              <a:buFont typeface="Wingdings" charset="2"/>
              <a:buChar char="Ø"/>
            </a:pPr>
            <a:r>
              <a:rPr lang="en-US" dirty="0" smtClean="0"/>
              <a:t>But If you create a function that does something in a </a:t>
            </a:r>
            <a:r>
              <a:rPr lang="en-US" dirty="0" err="1" smtClean="0"/>
              <a:t>scikit</a:t>
            </a:r>
            <a:r>
              <a:rPr lang="en-US" dirty="0" smtClean="0"/>
              <a:t> learn pipeline test that!)</a:t>
            </a:r>
          </a:p>
          <a:p>
            <a:pPr lvl="1">
              <a:buFont typeface="Wingdings" charset="2"/>
              <a:buChar char="Ø"/>
            </a:pPr>
            <a:r>
              <a:rPr lang="en-US" dirty="0"/>
              <a:t>Great example here: </a:t>
            </a:r>
            <a:r>
              <a:rPr lang="en-US" dirty="0">
                <a:hlinkClick r:id="rId2"/>
              </a:rPr>
              <a:t>https://www.chrjs.io/engineering-for-reproducibility</a:t>
            </a:r>
            <a:r>
              <a:rPr lang="en-US" dirty="0" smtClean="0">
                <a:hlinkClick r:id="rId2"/>
              </a:rPr>
              <a:t>/</a:t>
            </a:r>
            <a:endParaRPr lang="en-US" dirty="0" smtClean="0"/>
          </a:p>
          <a:p>
            <a:pPr>
              <a:buFont typeface="Wingdings" charset="2"/>
              <a:buChar char="Ø"/>
            </a:pPr>
            <a:r>
              <a:rPr lang="en-US" dirty="0" smtClean="0"/>
              <a:t>Do </a:t>
            </a:r>
            <a:r>
              <a:rPr lang="en-US" dirty="0"/>
              <a:t>lots of unit tests.</a:t>
            </a:r>
          </a:p>
        </p:txBody>
      </p:sp>
      <p:pic>
        <p:nvPicPr>
          <p:cNvPr id="4" name="Picture 3" descr="postit-essential.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57112" y="1751977"/>
            <a:ext cx="3605121" cy="2401623"/>
          </a:xfrm>
          <a:prstGeom prst="rect">
            <a:avLst/>
          </a:prstGeom>
        </p:spPr>
      </p:pic>
    </p:spTree>
    <p:extLst>
      <p:ext uri="{BB962C8B-B14F-4D97-AF65-F5344CB8AC3E}">
        <p14:creationId xmlns:p14="http://schemas.microsoft.com/office/powerpoint/2010/main" val="1900914705"/>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t>RECAP  I </a:t>
            </a:r>
            <a:endParaRPr lang="en-US" sz="4000" dirty="0"/>
          </a:p>
        </p:txBody>
      </p:sp>
      <p:sp>
        <p:nvSpPr>
          <p:cNvPr id="3" name="Content Placeholder 2"/>
          <p:cNvSpPr>
            <a:spLocks noGrp="1"/>
          </p:cNvSpPr>
          <p:nvPr>
            <p:ph idx="1"/>
          </p:nvPr>
        </p:nvSpPr>
        <p:spPr/>
        <p:txBody>
          <a:bodyPr/>
          <a:lstStyle/>
          <a:p>
            <a:pPr>
              <a:buFont typeface="Wingdings" charset="2"/>
              <a:buChar char="Ø"/>
            </a:pPr>
            <a:r>
              <a:rPr lang="en-US" dirty="0" smtClean="0"/>
              <a:t>So. To Recap: You definitely need </a:t>
            </a:r>
            <a:r>
              <a:rPr lang="en-US" dirty="0"/>
              <a:t>to unit test the functions you are </a:t>
            </a:r>
            <a:endParaRPr lang="en-US" dirty="0" smtClean="0"/>
          </a:p>
          <a:p>
            <a:pPr marL="0" indent="0">
              <a:buNone/>
            </a:pPr>
            <a:r>
              <a:rPr lang="en-US" dirty="0" smtClean="0"/>
              <a:t>                                    UNLEASHING INTO THE WILD. </a:t>
            </a:r>
          </a:p>
        </p:txBody>
      </p:sp>
      <p:pic>
        <p:nvPicPr>
          <p:cNvPr id="4" name="Picture 3"/>
          <p:cNvPicPr>
            <a:picLocks noChangeAspect="1"/>
          </p:cNvPicPr>
          <p:nvPr/>
        </p:nvPicPr>
        <p:blipFill>
          <a:blip r:embed="rId2"/>
          <a:stretch>
            <a:fillRect/>
          </a:stretch>
        </p:blipFill>
        <p:spPr>
          <a:xfrm>
            <a:off x="3480908" y="3188559"/>
            <a:ext cx="4880329" cy="3235690"/>
          </a:xfrm>
          <a:prstGeom prst="rect">
            <a:avLst/>
          </a:prstGeom>
        </p:spPr>
      </p:pic>
      <p:pic>
        <p:nvPicPr>
          <p:cNvPr id="5" name="Picture 4" descr="postit-essential.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28002" y="505603"/>
            <a:ext cx="3605121" cy="2401623"/>
          </a:xfrm>
          <a:prstGeom prst="rect">
            <a:avLst/>
          </a:prstGeom>
        </p:spPr>
      </p:pic>
    </p:spTree>
    <p:extLst>
      <p:ext uri="{BB962C8B-B14F-4D97-AF65-F5344CB8AC3E}">
        <p14:creationId xmlns:p14="http://schemas.microsoft.com/office/powerpoint/2010/main" val="1943340137"/>
      </p:ext>
    </p:extLst>
  </p:cSld>
  <p:clrMapOvr>
    <a:masterClrMapping/>
  </p:clrMapOvr>
  <p:timing>
    <p:tnLst>
      <p:par>
        <p:cTn xmlns:p14="http://schemas.microsoft.com/office/powerpoint/2010/mai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8330</TotalTime>
  <Words>1778</Words>
  <Application>Microsoft Macintosh PowerPoint</Application>
  <PresentationFormat>Custom</PresentationFormat>
  <Paragraphs>263</Paragraphs>
  <Slides>34</Slides>
  <Notes>0</Notes>
  <HiddenSlides>0</HiddenSlides>
  <MMClips>0</MMClips>
  <ScaleCrop>false</ScaleCrop>
  <HeadingPairs>
    <vt:vector size="4" baseType="variant">
      <vt:variant>
        <vt:lpstr>Theme</vt:lpstr>
      </vt:variant>
      <vt:variant>
        <vt:i4>1</vt:i4>
      </vt:variant>
      <vt:variant>
        <vt:lpstr>Slide Titles</vt:lpstr>
      </vt:variant>
      <vt:variant>
        <vt:i4>34</vt:i4>
      </vt:variant>
    </vt:vector>
  </HeadingPairs>
  <TitlesOfParts>
    <vt:vector size="35" baseType="lpstr">
      <vt:lpstr>Integral</vt:lpstr>
      <vt:lpstr>T. MANAssis  Testing  (A RAP python PERSPECTIVE)</vt:lpstr>
      <vt:lpstr>Essential   / Nice to have     / Deeper</vt:lpstr>
      <vt:lpstr>Testing </vt:lpstr>
      <vt:lpstr>Testing II</vt:lpstr>
      <vt:lpstr>What to test?</vt:lpstr>
      <vt:lpstr>What to test?</vt:lpstr>
      <vt:lpstr>Pytest</vt:lpstr>
      <vt:lpstr>But will I need all this testing as a data scientist? </vt:lpstr>
      <vt:lpstr>RECAP  I </vt:lpstr>
      <vt:lpstr>Automatic testing I (basics)</vt:lpstr>
      <vt:lpstr>Automatic testing: environments</vt:lpstr>
      <vt:lpstr>Code/Test Coverage </vt:lpstr>
      <vt:lpstr>Code/Test Coverage </vt:lpstr>
      <vt:lpstr>“Covered” doesn’t mean “well tested” </vt:lpstr>
      <vt:lpstr>“Quis custodiet ipsos custodes?”</vt:lpstr>
      <vt:lpstr>Automatic testing III (PBT) in python</vt:lpstr>
      <vt:lpstr>Automatic testing III (PBT) in R</vt:lpstr>
      <vt:lpstr>Property based testing</vt:lpstr>
      <vt:lpstr>Sidenote:  Mutation Testing</vt:lpstr>
      <vt:lpstr>Sidenote: Mutation Testing </vt:lpstr>
      <vt:lpstr>Continuous  Integration</vt:lpstr>
      <vt:lpstr>Automatic testing / CI: Dockerizing environments</vt:lpstr>
      <vt:lpstr>Unit testing…the end?</vt:lpstr>
      <vt:lpstr>PowerPoint Presentation</vt:lpstr>
      <vt:lpstr>Unit tests are not enough. </vt:lpstr>
      <vt:lpstr>Integration Testing</vt:lpstr>
      <vt:lpstr>Integration Testing</vt:lpstr>
      <vt:lpstr>Testing for RAP Pipelines</vt:lpstr>
      <vt:lpstr>Code  Auto-Documentation  </vt:lpstr>
      <vt:lpstr>An example of a workflow</vt:lpstr>
      <vt:lpstr>Documentation  </vt:lpstr>
      <vt:lpstr>Project organization</vt:lpstr>
      <vt:lpstr>References and material of interest</vt:lpstr>
      <vt:lpstr>Obligatory MEMES!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Creating a code library for wider use (A RAP PERSPECTIVE)</dc:title>
  <dc:creator>Manassis, Theodore</dc:creator>
  <cp:lastModifiedBy>TM</cp:lastModifiedBy>
  <cp:revision>114</cp:revision>
  <dcterms:created xsi:type="dcterms:W3CDTF">2019-05-07T12:53:03Z</dcterms:created>
  <dcterms:modified xsi:type="dcterms:W3CDTF">2019-12-05T18:11:06Z</dcterms:modified>
</cp:coreProperties>
</file>